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notesMasterIdLst>
    <p:notesMasterId r:id="rId34"/>
  </p:notesMasterIdLst>
  <p:handoutMasterIdLst>
    <p:handoutMasterId r:id="rId35"/>
  </p:handoutMasterIdLst>
  <p:sldIdLst>
    <p:sldId id="256" r:id="rId5"/>
    <p:sldId id="309" r:id="rId6"/>
    <p:sldId id="293" r:id="rId7"/>
    <p:sldId id="294" r:id="rId8"/>
    <p:sldId id="322" r:id="rId9"/>
    <p:sldId id="323" r:id="rId10"/>
    <p:sldId id="324" r:id="rId11"/>
    <p:sldId id="325" r:id="rId12"/>
    <p:sldId id="327" r:id="rId13"/>
    <p:sldId id="326" r:id="rId14"/>
    <p:sldId id="317" r:id="rId15"/>
    <p:sldId id="328" r:id="rId16"/>
    <p:sldId id="329" r:id="rId17"/>
    <p:sldId id="332" r:id="rId18"/>
    <p:sldId id="330" r:id="rId19"/>
    <p:sldId id="331" r:id="rId20"/>
    <p:sldId id="334" r:id="rId21"/>
    <p:sldId id="335" r:id="rId22"/>
    <p:sldId id="333" r:id="rId23"/>
    <p:sldId id="336" r:id="rId24"/>
    <p:sldId id="338" r:id="rId25"/>
    <p:sldId id="337" r:id="rId26"/>
    <p:sldId id="339" r:id="rId27"/>
    <p:sldId id="342" r:id="rId28"/>
    <p:sldId id="343" r:id="rId29"/>
    <p:sldId id="344" r:id="rId30"/>
    <p:sldId id="340" r:id="rId31"/>
    <p:sldId id="341" r:id="rId32"/>
    <p:sldId id="282"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028274-09B5-4C39-9DC0-6723FFC88BD9}" v="4" dt="2020-10-06T18:32:06.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4660"/>
  </p:normalViewPr>
  <p:slideViewPr>
    <p:cSldViewPr snapToGrid="0">
      <p:cViewPr varScale="1">
        <p:scale>
          <a:sx n="104" d="100"/>
          <a:sy n="104" d="100"/>
        </p:scale>
        <p:origin x="114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125403-2A2A-4751-AADD-B3A4359B6DF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9E254D-E396-445C-89A0-71402634216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DE933CA-9F2F-4ECA-B1AC-2C5A35ADD235}" type="datetimeFigureOut">
              <a:rPr lang="en-US" smtClean="0"/>
              <a:t>10/6/2020</a:t>
            </a:fld>
            <a:endParaRPr lang="en-US"/>
          </a:p>
        </p:txBody>
      </p:sp>
      <p:sp>
        <p:nvSpPr>
          <p:cNvPr id="4" name="Footer Placeholder 3">
            <a:extLst>
              <a:ext uri="{FF2B5EF4-FFF2-40B4-BE49-F238E27FC236}">
                <a16:creationId xmlns:a16="http://schemas.microsoft.com/office/drawing/2014/main" id="{B07AB209-FA80-4FA6-AB0C-7DA5992E43A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B780A3-82E8-4D56-908B-3D2CAD7DA57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3006BA4-429E-4EE7-9059-B0E87FCC067B}" type="slidenum">
              <a:rPr lang="en-US" smtClean="0"/>
              <a:t>‹#›</a:t>
            </a:fld>
            <a:endParaRPr lang="en-US"/>
          </a:p>
        </p:txBody>
      </p:sp>
    </p:spTree>
    <p:extLst>
      <p:ext uri="{BB962C8B-B14F-4D97-AF65-F5344CB8AC3E}">
        <p14:creationId xmlns:p14="http://schemas.microsoft.com/office/powerpoint/2010/main" val="3453840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80F711-B6E6-4D3A-AE40-4D234AF2ADFF}" type="datetimeFigureOut">
              <a:rPr lang="en-US" smtClean="0"/>
              <a:t>10/6/2020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19E424-0E05-4596-A45A-6A76952BECBA}" type="slidenum">
              <a:rPr lang="en-US" smtClean="0"/>
              <a:t>‹#›</a:t>
            </a:fld>
            <a:endParaRPr lang="en-US"/>
          </a:p>
        </p:txBody>
      </p:sp>
    </p:spTree>
    <p:extLst>
      <p:ext uri="{BB962C8B-B14F-4D97-AF65-F5344CB8AC3E}">
        <p14:creationId xmlns:p14="http://schemas.microsoft.com/office/powerpoint/2010/main" val="189526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this section of Special Education Assessments we are going to be looking at the different fluency and facility subtests.</a:t>
            </a:r>
          </a:p>
          <a:p>
            <a:endParaRPr lang="en-US" dirty="0"/>
          </a:p>
          <a:p>
            <a:endParaRPr lang="en-US" dirty="0"/>
          </a:p>
        </p:txBody>
      </p:sp>
      <p:sp>
        <p:nvSpPr>
          <p:cNvPr id="4" name="Slide Number Placeholder 3"/>
          <p:cNvSpPr>
            <a:spLocks noGrp="1"/>
          </p:cNvSpPr>
          <p:nvPr>
            <p:ph type="sldNum" sz="quarter" idx="10"/>
          </p:nvPr>
        </p:nvSpPr>
        <p:spPr/>
        <p:txBody>
          <a:bodyPr/>
          <a:lstStyle/>
          <a:p>
            <a:fld id="{4E19E424-0E05-4596-A45A-6A76952BECBA}" type="slidenum">
              <a:rPr lang="en-US" smtClean="0"/>
              <a:t>1</a:t>
            </a:fld>
            <a:endParaRPr lang="en-US"/>
          </a:p>
        </p:txBody>
      </p:sp>
    </p:spTree>
    <p:extLst>
      <p:ext uri="{BB962C8B-B14F-4D97-AF65-F5344CB8AC3E}">
        <p14:creationId xmlns:p14="http://schemas.microsoft.com/office/powerpoint/2010/main" val="1961715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also need a stopwatch for this subtest. The student will be given exactly 2 minutes to complete as many items as possible.  Enter in the number of total correct into Q-Global. </a:t>
            </a:r>
          </a:p>
        </p:txBody>
      </p:sp>
      <p:sp>
        <p:nvSpPr>
          <p:cNvPr id="4" name="Slide Number Placeholder 3"/>
          <p:cNvSpPr>
            <a:spLocks noGrp="1"/>
          </p:cNvSpPr>
          <p:nvPr>
            <p:ph type="sldNum" sz="quarter" idx="5"/>
          </p:nvPr>
        </p:nvSpPr>
        <p:spPr/>
        <p:txBody>
          <a:bodyPr/>
          <a:lstStyle/>
          <a:p>
            <a:fld id="{4E19E424-0E05-4596-A45A-6A76952BECBA}" type="slidenum">
              <a:rPr lang="en-US" smtClean="0"/>
              <a:t>10</a:t>
            </a:fld>
            <a:endParaRPr lang="en-US"/>
          </a:p>
        </p:txBody>
      </p:sp>
    </p:spTree>
    <p:extLst>
      <p:ext uri="{BB962C8B-B14F-4D97-AF65-F5344CB8AC3E}">
        <p14:creationId xmlns:p14="http://schemas.microsoft.com/office/powerpoint/2010/main" val="13239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math fluency</a:t>
            </a:r>
          </a:p>
        </p:txBody>
      </p:sp>
      <p:sp>
        <p:nvSpPr>
          <p:cNvPr id="4" name="Slide Number Placeholder 3"/>
          <p:cNvSpPr>
            <a:spLocks noGrp="1"/>
          </p:cNvSpPr>
          <p:nvPr>
            <p:ph type="sldNum" sz="quarter" idx="5"/>
          </p:nvPr>
        </p:nvSpPr>
        <p:spPr/>
        <p:txBody>
          <a:bodyPr/>
          <a:lstStyle/>
          <a:p>
            <a:fld id="{4E19E424-0E05-4596-A45A-6A76952BECBA}" type="slidenum">
              <a:rPr lang="en-US" smtClean="0"/>
              <a:t>11</a:t>
            </a:fld>
            <a:endParaRPr lang="en-US"/>
          </a:p>
        </p:txBody>
      </p:sp>
    </p:spTree>
    <p:extLst>
      <p:ext uri="{BB962C8B-B14F-4D97-AF65-F5344CB8AC3E}">
        <p14:creationId xmlns:p14="http://schemas.microsoft.com/office/powerpoint/2010/main" val="321533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math fluency subtest can be found in the student response booklet beginning on page 26. The start point for this subtest is with item 1. You will need a stopwatch with this test and the student is to be given exactly 1 minute to complete as many items as possible.  If the student doe not attempt the problems in order (left to right, row by row, left page first), immediately redirect him but do not stop timing. After timing begins, do not remind the student to watch the sign of operation. </a:t>
            </a:r>
          </a:p>
        </p:txBody>
      </p:sp>
      <p:sp>
        <p:nvSpPr>
          <p:cNvPr id="4" name="Slide Number Placeholder 3"/>
          <p:cNvSpPr>
            <a:spLocks noGrp="1"/>
          </p:cNvSpPr>
          <p:nvPr>
            <p:ph type="sldNum" sz="quarter" idx="5"/>
          </p:nvPr>
        </p:nvSpPr>
        <p:spPr/>
        <p:txBody>
          <a:bodyPr/>
          <a:lstStyle/>
          <a:p>
            <a:fld id="{4E19E424-0E05-4596-A45A-6A76952BECBA}" type="slidenum">
              <a:rPr lang="en-US" smtClean="0"/>
              <a:t>12</a:t>
            </a:fld>
            <a:endParaRPr lang="en-US"/>
          </a:p>
        </p:txBody>
      </p:sp>
    </p:spTree>
    <p:extLst>
      <p:ext uri="{BB962C8B-B14F-4D97-AF65-F5344CB8AC3E}">
        <p14:creationId xmlns:p14="http://schemas.microsoft.com/office/powerpoint/2010/main" val="112616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test can be given to students in grades 1-12+. Simply enter the item responses into Q-Global for automated scoring. </a:t>
            </a:r>
          </a:p>
        </p:txBody>
      </p:sp>
      <p:sp>
        <p:nvSpPr>
          <p:cNvPr id="4" name="Slide Number Placeholder 3"/>
          <p:cNvSpPr>
            <a:spLocks noGrp="1"/>
          </p:cNvSpPr>
          <p:nvPr>
            <p:ph type="sldNum" sz="quarter" idx="5"/>
          </p:nvPr>
        </p:nvSpPr>
        <p:spPr/>
        <p:txBody>
          <a:bodyPr/>
          <a:lstStyle/>
          <a:p>
            <a:fld id="{4E19E424-0E05-4596-A45A-6A76952BECBA}" type="slidenum">
              <a:rPr lang="en-US" smtClean="0"/>
              <a:t>13</a:t>
            </a:fld>
            <a:endParaRPr lang="en-US"/>
          </a:p>
        </p:txBody>
      </p:sp>
    </p:spTree>
    <p:extLst>
      <p:ext uri="{BB962C8B-B14F-4D97-AF65-F5344CB8AC3E}">
        <p14:creationId xmlns:p14="http://schemas.microsoft.com/office/powerpoint/2010/main" val="263530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associational fluency </a:t>
            </a:r>
          </a:p>
        </p:txBody>
      </p:sp>
      <p:sp>
        <p:nvSpPr>
          <p:cNvPr id="4" name="Slide Number Placeholder 3"/>
          <p:cNvSpPr>
            <a:spLocks noGrp="1"/>
          </p:cNvSpPr>
          <p:nvPr>
            <p:ph type="sldNum" sz="quarter" idx="5"/>
          </p:nvPr>
        </p:nvSpPr>
        <p:spPr/>
        <p:txBody>
          <a:bodyPr/>
          <a:lstStyle/>
          <a:p>
            <a:fld id="{4E19E424-0E05-4596-A45A-6A76952BECBA}" type="slidenum">
              <a:rPr lang="en-US" smtClean="0"/>
              <a:t>14</a:t>
            </a:fld>
            <a:endParaRPr lang="en-US"/>
          </a:p>
        </p:txBody>
      </p:sp>
    </p:spTree>
    <p:extLst>
      <p:ext uri="{BB962C8B-B14F-4D97-AF65-F5344CB8AC3E}">
        <p14:creationId xmlns:p14="http://schemas.microsoft.com/office/powerpoint/2010/main" val="274041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a stopwatch with this test and the student is to be given exactly 1 minute for each section.  An audio recorder is recommended to facilitate recording and scoring of this test. </a:t>
            </a:r>
          </a:p>
        </p:txBody>
      </p:sp>
      <p:sp>
        <p:nvSpPr>
          <p:cNvPr id="4" name="Slide Number Placeholder 3"/>
          <p:cNvSpPr>
            <a:spLocks noGrp="1"/>
          </p:cNvSpPr>
          <p:nvPr>
            <p:ph type="sldNum" sz="quarter" idx="5"/>
          </p:nvPr>
        </p:nvSpPr>
        <p:spPr/>
        <p:txBody>
          <a:bodyPr/>
          <a:lstStyle/>
          <a:p>
            <a:fld id="{4E19E424-0E05-4596-A45A-6A76952BECBA}" type="slidenum">
              <a:rPr lang="en-US" smtClean="0"/>
              <a:t>15</a:t>
            </a:fld>
            <a:endParaRPr lang="en-US"/>
          </a:p>
        </p:txBody>
      </p:sp>
    </p:spTree>
    <p:extLst>
      <p:ext uri="{BB962C8B-B14F-4D97-AF65-F5344CB8AC3E}">
        <p14:creationId xmlns:p14="http://schemas.microsoft.com/office/powerpoint/2010/main" val="416416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associational fluency test can be given to students in grades PK-12+. To calculate the raw score for each section, sum the number of different responses spoken by the student within the time limit. Refer to the Scoring Manual on page 15 for detailed scoring criteria and examples. </a:t>
            </a:r>
          </a:p>
        </p:txBody>
      </p:sp>
      <p:sp>
        <p:nvSpPr>
          <p:cNvPr id="4" name="Slide Number Placeholder 3"/>
          <p:cNvSpPr>
            <a:spLocks noGrp="1"/>
          </p:cNvSpPr>
          <p:nvPr>
            <p:ph type="sldNum" sz="quarter" idx="5"/>
          </p:nvPr>
        </p:nvSpPr>
        <p:spPr/>
        <p:txBody>
          <a:bodyPr/>
          <a:lstStyle/>
          <a:p>
            <a:fld id="{4E19E424-0E05-4596-A45A-6A76952BECBA}" type="slidenum">
              <a:rPr lang="en-US" smtClean="0"/>
              <a:t>16</a:t>
            </a:fld>
            <a:endParaRPr lang="en-US"/>
          </a:p>
        </p:txBody>
      </p:sp>
    </p:spTree>
    <p:extLst>
      <p:ext uri="{BB962C8B-B14F-4D97-AF65-F5344CB8AC3E}">
        <p14:creationId xmlns:p14="http://schemas.microsoft.com/office/powerpoint/2010/main" val="183481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the object naming facility subtest</a:t>
            </a:r>
          </a:p>
        </p:txBody>
      </p:sp>
      <p:sp>
        <p:nvSpPr>
          <p:cNvPr id="4" name="Slide Number Placeholder 3"/>
          <p:cNvSpPr>
            <a:spLocks noGrp="1"/>
          </p:cNvSpPr>
          <p:nvPr>
            <p:ph type="sldNum" sz="quarter" idx="5"/>
          </p:nvPr>
        </p:nvSpPr>
        <p:spPr/>
        <p:txBody>
          <a:bodyPr/>
          <a:lstStyle/>
          <a:p>
            <a:fld id="{4E19E424-0E05-4596-A45A-6A76952BECBA}" type="slidenum">
              <a:rPr lang="en-US" smtClean="0"/>
              <a:t>17</a:t>
            </a:fld>
            <a:endParaRPr lang="en-US"/>
          </a:p>
        </p:txBody>
      </p:sp>
    </p:spTree>
    <p:extLst>
      <p:ext uri="{BB962C8B-B14F-4D97-AF65-F5344CB8AC3E}">
        <p14:creationId xmlns:p14="http://schemas.microsoft.com/office/powerpoint/2010/main" val="2143977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subtest from the stimulus book. You can give this subtest to a student in grades PK – 12+, start with the practice items, and then complete trial 1 and trial 2. For this subtest you will need a stopwatch. Use the stopwatch to time how long it takes the student to name all of the objects on the page for each trial.  When administering the practice items, teach and rephrase the instructions as needed to ensure the student understands what he is being asked to do. If the student uses a different name for an object, tell him what name to use. If the student loses his place or skips a row during a trial, immediately redirect him by pointing to the appropriate place on the stimulus book page, but do not stop timing. </a:t>
            </a:r>
          </a:p>
        </p:txBody>
      </p:sp>
      <p:sp>
        <p:nvSpPr>
          <p:cNvPr id="4" name="Slide Number Placeholder 3"/>
          <p:cNvSpPr>
            <a:spLocks noGrp="1"/>
          </p:cNvSpPr>
          <p:nvPr>
            <p:ph type="sldNum" sz="quarter" idx="5"/>
          </p:nvPr>
        </p:nvSpPr>
        <p:spPr/>
        <p:txBody>
          <a:bodyPr/>
          <a:lstStyle/>
          <a:p>
            <a:fld id="{4E19E424-0E05-4596-A45A-6A76952BECBA}" type="slidenum">
              <a:rPr lang="en-US" smtClean="0"/>
              <a:t>18</a:t>
            </a:fld>
            <a:endParaRPr lang="en-US"/>
          </a:p>
        </p:txBody>
      </p:sp>
    </p:spTree>
    <p:extLst>
      <p:ext uri="{BB962C8B-B14F-4D97-AF65-F5344CB8AC3E}">
        <p14:creationId xmlns:p14="http://schemas.microsoft.com/office/powerpoint/2010/main" val="375086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scoring count the number of errors but accept any reasonable synonyms as correct. Do not count self-corrections or repetitions as errors.  Record the completion time in seconds for each trail. </a:t>
            </a:r>
          </a:p>
        </p:txBody>
      </p:sp>
      <p:sp>
        <p:nvSpPr>
          <p:cNvPr id="4" name="Slide Number Placeholder 3"/>
          <p:cNvSpPr>
            <a:spLocks noGrp="1"/>
          </p:cNvSpPr>
          <p:nvPr>
            <p:ph type="sldNum" sz="quarter" idx="5"/>
          </p:nvPr>
        </p:nvSpPr>
        <p:spPr/>
        <p:txBody>
          <a:bodyPr/>
          <a:lstStyle/>
          <a:p>
            <a:fld id="{4E19E424-0E05-4596-A45A-6A76952BECBA}" type="slidenum">
              <a:rPr lang="en-US" smtClean="0"/>
              <a:t>19</a:t>
            </a:fld>
            <a:endParaRPr lang="en-US"/>
          </a:p>
        </p:txBody>
      </p:sp>
    </p:spTree>
    <p:extLst>
      <p:ext uri="{BB962C8B-B14F-4D97-AF65-F5344CB8AC3E}">
        <p14:creationId xmlns:p14="http://schemas.microsoft.com/office/powerpoint/2010/main" val="128194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going to look at the different fluency and facility subtests in the KTEA. We will look at how to identify the basal and the ceiling and how to score the subtests.</a:t>
            </a:r>
          </a:p>
        </p:txBody>
      </p:sp>
      <p:sp>
        <p:nvSpPr>
          <p:cNvPr id="4" name="Slide Number Placeholder 3"/>
          <p:cNvSpPr>
            <a:spLocks noGrp="1"/>
          </p:cNvSpPr>
          <p:nvPr>
            <p:ph type="sldNum" sz="quarter" idx="10"/>
          </p:nvPr>
        </p:nvSpPr>
        <p:spPr/>
        <p:txBody>
          <a:bodyPr/>
          <a:lstStyle/>
          <a:p>
            <a:fld id="{4E19E424-0E05-4596-A45A-6A76952BECBA}" type="slidenum">
              <a:rPr lang="en-US" smtClean="0"/>
              <a:t>2</a:t>
            </a:fld>
            <a:endParaRPr lang="en-US"/>
          </a:p>
        </p:txBody>
      </p:sp>
    </p:spTree>
    <p:extLst>
      <p:ext uri="{BB962C8B-B14F-4D97-AF65-F5344CB8AC3E}">
        <p14:creationId xmlns:p14="http://schemas.microsoft.com/office/powerpoint/2010/main" val="156435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the letter naming facility</a:t>
            </a:r>
          </a:p>
        </p:txBody>
      </p:sp>
      <p:sp>
        <p:nvSpPr>
          <p:cNvPr id="4" name="Slide Number Placeholder 3"/>
          <p:cNvSpPr>
            <a:spLocks noGrp="1"/>
          </p:cNvSpPr>
          <p:nvPr>
            <p:ph type="sldNum" sz="quarter" idx="5"/>
          </p:nvPr>
        </p:nvSpPr>
        <p:spPr/>
        <p:txBody>
          <a:bodyPr/>
          <a:lstStyle/>
          <a:p>
            <a:fld id="{4E19E424-0E05-4596-A45A-6A76952BECBA}" type="slidenum">
              <a:rPr lang="en-US" smtClean="0"/>
              <a:t>20</a:t>
            </a:fld>
            <a:endParaRPr lang="en-US"/>
          </a:p>
        </p:txBody>
      </p:sp>
    </p:spTree>
    <p:extLst>
      <p:ext uri="{BB962C8B-B14F-4D97-AF65-F5344CB8AC3E}">
        <p14:creationId xmlns:p14="http://schemas.microsoft.com/office/powerpoint/2010/main" val="418921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letter naming facility subtest you will need a stopwatch. When administering the practice items, teach and rephrase the instructions as needed to ensure the student understands what he is being asked to do. This subtest can be given to students in grades K-12+. </a:t>
            </a:r>
          </a:p>
        </p:txBody>
      </p:sp>
      <p:sp>
        <p:nvSpPr>
          <p:cNvPr id="4" name="Slide Number Placeholder 3"/>
          <p:cNvSpPr>
            <a:spLocks noGrp="1"/>
          </p:cNvSpPr>
          <p:nvPr>
            <p:ph type="sldNum" sz="quarter" idx="5"/>
          </p:nvPr>
        </p:nvSpPr>
        <p:spPr/>
        <p:txBody>
          <a:bodyPr/>
          <a:lstStyle/>
          <a:p>
            <a:fld id="{4E19E424-0E05-4596-A45A-6A76952BECBA}" type="slidenum">
              <a:rPr lang="en-US" smtClean="0"/>
              <a:t>21</a:t>
            </a:fld>
            <a:endParaRPr lang="en-US"/>
          </a:p>
        </p:txBody>
      </p:sp>
    </p:spTree>
    <p:extLst>
      <p:ext uri="{BB962C8B-B14F-4D97-AF65-F5344CB8AC3E}">
        <p14:creationId xmlns:p14="http://schemas.microsoft.com/office/powerpoint/2010/main" val="218696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practice items and then complete trial 1 and trial 2. Stop testing if one or more errors are made on the practice items. Record the number of errors made on each trail. Do not count self corrections or repetitions as errors. Use the stopwatch to time how long it takes the student to name all the letters on the page for each trial. </a:t>
            </a:r>
          </a:p>
        </p:txBody>
      </p:sp>
      <p:sp>
        <p:nvSpPr>
          <p:cNvPr id="4" name="Slide Number Placeholder 3"/>
          <p:cNvSpPr>
            <a:spLocks noGrp="1"/>
          </p:cNvSpPr>
          <p:nvPr>
            <p:ph type="sldNum" sz="quarter" idx="5"/>
          </p:nvPr>
        </p:nvSpPr>
        <p:spPr/>
        <p:txBody>
          <a:bodyPr/>
          <a:lstStyle/>
          <a:p>
            <a:fld id="{4E19E424-0E05-4596-A45A-6A76952BECBA}" type="slidenum">
              <a:rPr lang="en-US" smtClean="0"/>
              <a:t>22</a:t>
            </a:fld>
            <a:endParaRPr lang="en-US"/>
          </a:p>
        </p:txBody>
      </p:sp>
    </p:spTree>
    <p:extLst>
      <p:ext uri="{BB962C8B-B14F-4D97-AF65-F5344CB8AC3E}">
        <p14:creationId xmlns:p14="http://schemas.microsoft.com/office/powerpoint/2010/main" val="211932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word recognition fluency</a:t>
            </a:r>
          </a:p>
        </p:txBody>
      </p:sp>
      <p:sp>
        <p:nvSpPr>
          <p:cNvPr id="4" name="Slide Number Placeholder 3"/>
          <p:cNvSpPr>
            <a:spLocks noGrp="1"/>
          </p:cNvSpPr>
          <p:nvPr>
            <p:ph type="sldNum" sz="quarter" idx="5"/>
          </p:nvPr>
        </p:nvSpPr>
        <p:spPr/>
        <p:txBody>
          <a:bodyPr/>
          <a:lstStyle/>
          <a:p>
            <a:fld id="{4E19E424-0E05-4596-A45A-6A76952BECBA}" type="slidenum">
              <a:rPr lang="en-US" smtClean="0"/>
              <a:t>23</a:t>
            </a:fld>
            <a:endParaRPr lang="en-US"/>
          </a:p>
        </p:txBody>
      </p:sp>
    </p:spTree>
    <p:extLst>
      <p:ext uri="{BB962C8B-B14F-4D97-AF65-F5344CB8AC3E}">
        <p14:creationId xmlns:p14="http://schemas.microsoft.com/office/powerpoint/2010/main" val="2875033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a stopwatch for this trial. Do not give this subtest before giving Letter &amp; Word Recognition. Before administering this subtest for the first time, listen to the audio file to hear how the more difficult words should be pronounces. Items are grouped into sets. Set A is recommended for grades 1-2 where set B is recommended for grades 3-12+.  Encourage the student to keep going if he hesitates or seems to get stuck on a word. If the student loses his place or skips a row, immediately redirect him by pointing to the appropriate place on the stimulus book page , but do not stop timing. </a:t>
            </a:r>
          </a:p>
        </p:txBody>
      </p:sp>
      <p:sp>
        <p:nvSpPr>
          <p:cNvPr id="4" name="Slide Number Placeholder 3"/>
          <p:cNvSpPr>
            <a:spLocks noGrp="1"/>
          </p:cNvSpPr>
          <p:nvPr>
            <p:ph type="sldNum" sz="quarter" idx="5"/>
          </p:nvPr>
        </p:nvSpPr>
        <p:spPr/>
        <p:txBody>
          <a:bodyPr/>
          <a:lstStyle/>
          <a:p>
            <a:fld id="{4E19E424-0E05-4596-A45A-6A76952BECBA}" type="slidenum">
              <a:rPr lang="en-US" smtClean="0"/>
              <a:t>24</a:t>
            </a:fld>
            <a:endParaRPr lang="en-US"/>
          </a:p>
        </p:txBody>
      </p:sp>
    </p:spTree>
    <p:extLst>
      <p:ext uri="{BB962C8B-B14F-4D97-AF65-F5344CB8AC3E}">
        <p14:creationId xmlns:p14="http://schemas.microsoft.com/office/powerpoint/2010/main" val="1957563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subtest has a 15 second time limit for each trial. If giving set A and the raw score is 48 then also give set B. If giving set B and trial 1 has a raw score of 2 or less then drop back to set A. The raw score is the number of words read correctly within the time limit. Do not penalize for articulation differences die to dialect, regional speech patterns. Or a first language other than English. </a:t>
            </a:r>
          </a:p>
        </p:txBody>
      </p:sp>
      <p:sp>
        <p:nvSpPr>
          <p:cNvPr id="4" name="Slide Number Placeholder 3"/>
          <p:cNvSpPr>
            <a:spLocks noGrp="1"/>
          </p:cNvSpPr>
          <p:nvPr>
            <p:ph type="sldNum" sz="quarter" idx="5"/>
          </p:nvPr>
        </p:nvSpPr>
        <p:spPr/>
        <p:txBody>
          <a:bodyPr/>
          <a:lstStyle/>
          <a:p>
            <a:fld id="{4E19E424-0E05-4596-A45A-6A76952BECBA}" type="slidenum">
              <a:rPr lang="en-US" smtClean="0"/>
              <a:t>25</a:t>
            </a:fld>
            <a:endParaRPr lang="en-US"/>
          </a:p>
        </p:txBody>
      </p:sp>
    </p:spTree>
    <p:extLst>
      <p:ext uri="{BB962C8B-B14F-4D97-AF65-F5344CB8AC3E}">
        <p14:creationId xmlns:p14="http://schemas.microsoft.com/office/powerpoint/2010/main" val="2525429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final subtest, decoding fluency</a:t>
            </a:r>
          </a:p>
        </p:txBody>
      </p:sp>
      <p:sp>
        <p:nvSpPr>
          <p:cNvPr id="4" name="Slide Number Placeholder 3"/>
          <p:cNvSpPr>
            <a:spLocks noGrp="1"/>
          </p:cNvSpPr>
          <p:nvPr>
            <p:ph type="sldNum" sz="quarter" idx="5"/>
          </p:nvPr>
        </p:nvSpPr>
        <p:spPr/>
        <p:txBody>
          <a:bodyPr/>
          <a:lstStyle/>
          <a:p>
            <a:fld id="{4E19E424-0E05-4596-A45A-6A76952BECBA}" type="slidenum">
              <a:rPr lang="en-US" smtClean="0"/>
              <a:t>26</a:t>
            </a:fld>
            <a:endParaRPr lang="en-US"/>
          </a:p>
        </p:txBody>
      </p:sp>
    </p:spTree>
    <p:extLst>
      <p:ext uri="{BB962C8B-B14F-4D97-AF65-F5344CB8AC3E}">
        <p14:creationId xmlns:p14="http://schemas.microsoft.com/office/powerpoint/2010/main" val="987730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subtest can be given to students in grades 3-12+, start with trial 1 and then complete trial 2. For the decoding fluency subtest you will need a stopwatch. Do not give this subtest before giving Nonsense Word Decoding. Before administering this subtest for the first time, listen to the audio file to hear how the nonsense words should be pronounces. If the student gets stuck on a work or hesitates at the end of a row encourage him to continue. If the student loses his place or skips a row, immediately redirect him by pointing to the appropriate place on the stimulus book page, but do not stop time. </a:t>
            </a:r>
          </a:p>
        </p:txBody>
      </p:sp>
      <p:sp>
        <p:nvSpPr>
          <p:cNvPr id="4" name="Slide Number Placeholder 3"/>
          <p:cNvSpPr>
            <a:spLocks noGrp="1"/>
          </p:cNvSpPr>
          <p:nvPr>
            <p:ph type="sldNum" sz="quarter" idx="5"/>
          </p:nvPr>
        </p:nvSpPr>
        <p:spPr/>
        <p:txBody>
          <a:bodyPr/>
          <a:lstStyle/>
          <a:p>
            <a:fld id="{4E19E424-0E05-4596-A45A-6A76952BECBA}" type="slidenum">
              <a:rPr lang="en-US" smtClean="0"/>
              <a:t>27</a:t>
            </a:fld>
            <a:endParaRPr lang="en-US"/>
          </a:p>
        </p:txBody>
      </p:sp>
    </p:spTree>
    <p:extLst>
      <p:ext uri="{BB962C8B-B14F-4D97-AF65-F5344CB8AC3E}">
        <p14:creationId xmlns:p14="http://schemas.microsoft.com/office/powerpoint/2010/main" val="1166931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trial give exactly 15 seconds. The raw score is the number of nonsense words read correctly within the time limit. Do not penalize for articulation differences due to dialect, regional speech patterns, or a first language other than English. </a:t>
            </a:r>
          </a:p>
        </p:txBody>
      </p:sp>
      <p:sp>
        <p:nvSpPr>
          <p:cNvPr id="4" name="Slide Number Placeholder 3"/>
          <p:cNvSpPr>
            <a:spLocks noGrp="1"/>
          </p:cNvSpPr>
          <p:nvPr>
            <p:ph type="sldNum" sz="quarter" idx="5"/>
          </p:nvPr>
        </p:nvSpPr>
        <p:spPr/>
        <p:txBody>
          <a:bodyPr/>
          <a:lstStyle/>
          <a:p>
            <a:fld id="{4E19E424-0E05-4596-A45A-6A76952BECBA}" type="slidenum">
              <a:rPr lang="en-US" smtClean="0"/>
              <a:t>28</a:t>
            </a:fld>
            <a:endParaRPr lang="en-US"/>
          </a:p>
        </p:txBody>
      </p:sp>
    </p:spTree>
    <p:extLst>
      <p:ext uri="{BB962C8B-B14F-4D97-AF65-F5344CB8AC3E}">
        <p14:creationId xmlns:p14="http://schemas.microsoft.com/office/powerpoint/2010/main" val="3249811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please feel free to contact either one of us if you have any questions or concerns. </a:t>
            </a:r>
          </a:p>
        </p:txBody>
      </p:sp>
      <p:sp>
        <p:nvSpPr>
          <p:cNvPr id="4" name="Slide Number Placeholder 3"/>
          <p:cNvSpPr>
            <a:spLocks noGrp="1"/>
          </p:cNvSpPr>
          <p:nvPr>
            <p:ph type="sldNum" sz="quarter" idx="10"/>
          </p:nvPr>
        </p:nvSpPr>
        <p:spPr/>
        <p:txBody>
          <a:bodyPr/>
          <a:lstStyle/>
          <a:p>
            <a:fld id="{4E19E424-0E05-4596-A45A-6A76952BECBA}" type="slidenum">
              <a:rPr lang="en-US" smtClean="0"/>
              <a:t>29</a:t>
            </a:fld>
            <a:endParaRPr lang="en-US"/>
          </a:p>
        </p:txBody>
      </p:sp>
    </p:spTree>
    <p:extLst>
      <p:ext uri="{BB962C8B-B14F-4D97-AF65-F5344CB8AC3E}">
        <p14:creationId xmlns:p14="http://schemas.microsoft.com/office/powerpoint/2010/main" val="245637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record form. It will be used to score all your subtests. </a:t>
            </a:r>
          </a:p>
        </p:txBody>
      </p:sp>
      <p:sp>
        <p:nvSpPr>
          <p:cNvPr id="4" name="Slide Number Placeholder 3"/>
          <p:cNvSpPr>
            <a:spLocks noGrp="1"/>
          </p:cNvSpPr>
          <p:nvPr>
            <p:ph type="sldNum" sz="quarter" idx="5"/>
          </p:nvPr>
        </p:nvSpPr>
        <p:spPr/>
        <p:txBody>
          <a:bodyPr/>
          <a:lstStyle/>
          <a:p>
            <a:fld id="{4E19E424-0E05-4596-A45A-6A76952BECBA}" type="slidenum">
              <a:rPr lang="en-US" smtClean="0"/>
              <a:t>3</a:t>
            </a:fld>
            <a:endParaRPr lang="en-US"/>
          </a:p>
        </p:txBody>
      </p:sp>
    </p:spTree>
    <p:extLst>
      <p:ext uri="{BB962C8B-B14F-4D97-AF65-F5344CB8AC3E}">
        <p14:creationId xmlns:p14="http://schemas.microsoft.com/office/powerpoint/2010/main" val="279638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This is the response booklet the student will use this for the writing fluency subtest starting on page 11, silent reading fluency subtest starting on page 19, and math fluency subtest starting on page 26. </a:t>
            </a:r>
          </a:p>
        </p:txBody>
      </p:sp>
      <p:sp>
        <p:nvSpPr>
          <p:cNvPr id="4" name="Slide Number Placeholder 3"/>
          <p:cNvSpPr>
            <a:spLocks noGrp="1"/>
          </p:cNvSpPr>
          <p:nvPr>
            <p:ph type="sldNum" sz="quarter" idx="5"/>
          </p:nvPr>
        </p:nvSpPr>
        <p:spPr/>
        <p:txBody>
          <a:bodyPr/>
          <a:lstStyle/>
          <a:p>
            <a:fld id="{4E19E424-0E05-4596-A45A-6A76952BECBA}" type="slidenum">
              <a:rPr lang="en-US" smtClean="0"/>
              <a:t>4</a:t>
            </a:fld>
            <a:endParaRPr lang="en-US"/>
          </a:p>
        </p:txBody>
      </p:sp>
    </p:spTree>
    <p:extLst>
      <p:ext uri="{BB962C8B-B14F-4D97-AF65-F5344CB8AC3E}">
        <p14:creationId xmlns:p14="http://schemas.microsoft.com/office/powerpoint/2010/main" val="233407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Writing Fluency</a:t>
            </a:r>
          </a:p>
        </p:txBody>
      </p:sp>
      <p:sp>
        <p:nvSpPr>
          <p:cNvPr id="4" name="Slide Number Placeholder 3"/>
          <p:cNvSpPr>
            <a:spLocks noGrp="1"/>
          </p:cNvSpPr>
          <p:nvPr>
            <p:ph type="sldNum" sz="quarter" idx="5"/>
          </p:nvPr>
        </p:nvSpPr>
        <p:spPr/>
        <p:txBody>
          <a:bodyPr/>
          <a:lstStyle/>
          <a:p>
            <a:fld id="{4E19E424-0E05-4596-A45A-6A76952BECBA}" type="slidenum">
              <a:rPr lang="en-US" smtClean="0"/>
              <a:t>5</a:t>
            </a:fld>
            <a:endParaRPr lang="en-US"/>
          </a:p>
        </p:txBody>
      </p:sp>
    </p:spTree>
    <p:extLst>
      <p:ext uri="{BB962C8B-B14F-4D97-AF65-F5344CB8AC3E}">
        <p14:creationId xmlns:p14="http://schemas.microsoft.com/office/powerpoint/2010/main" val="237099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found in the Response Booklet and the writing fluency subtest begins on page 11.  As you can see you have two sample items to use as an example and you have two teaching items to allow the student to practice. It is very important that you make every effort to ensure the student understands what he is being asked to do. </a:t>
            </a:r>
          </a:p>
        </p:txBody>
      </p:sp>
      <p:sp>
        <p:nvSpPr>
          <p:cNvPr id="4" name="Slide Number Placeholder 3"/>
          <p:cNvSpPr>
            <a:spLocks noGrp="1"/>
          </p:cNvSpPr>
          <p:nvPr>
            <p:ph type="sldNum" sz="quarter" idx="5"/>
          </p:nvPr>
        </p:nvSpPr>
        <p:spPr/>
        <p:txBody>
          <a:bodyPr/>
          <a:lstStyle/>
          <a:p>
            <a:fld id="{4E19E424-0E05-4596-A45A-6A76952BECBA}" type="slidenum">
              <a:rPr lang="en-US" smtClean="0"/>
              <a:t>6</a:t>
            </a:fld>
            <a:endParaRPr lang="en-US"/>
          </a:p>
        </p:txBody>
      </p:sp>
    </p:spTree>
    <p:extLst>
      <p:ext uri="{BB962C8B-B14F-4D97-AF65-F5344CB8AC3E}">
        <p14:creationId xmlns:p14="http://schemas.microsoft.com/office/powerpoint/2010/main" val="22463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subtest can be given to students in grades 2 – 12+. . The writing fluency subtest will require you to use a stopwatch because the time limit is 5 minutes. The raw score is the total number of recognizable words written by the student within the time limit. Do not penalize for poor letter formation, or errors in spelling, punctuation, capitalization, or grammar. Refer to the Scoring Manual on page 17 for detailed scoring rules and examples. </a:t>
            </a:r>
          </a:p>
        </p:txBody>
      </p:sp>
      <p:sp>
        <p:nvSpPr>
          <p:cNvPr id="4" name="Slide Number Placeholder 3"/>
          <p:cNvSpPr>
            <a:spLocks noGrp="1"/>
          </p:cNvSpPr>
          <p:nvPr>
            <p:ph type="sldNum" sz="quarter" idx="5"/>
          </p:nvPr>
        </p:nvSpPr>
        <p:spPr/>
        <p:txBody>
          <a:bodyPr/>
          <a:lstStyle/>
          <a:p>
            <a:fld id="{4E19E424-0E05-4596-A45A-6A76952BECBA}" type="slidenum">
              <a:rPr lang="en-US" smtClean="0"/>
              <a:t>7</a:t>
            </a:fld>
            <a:endParaRPr lang="en-US"/>
          </a:p>
        </p:txBody>
      </p:sp>
    </p:spTree>
    <p:extLst>
      <p:ext uri="{BB962C8B-B14F-4D97-AF65-F5344CB8AC3E}">
        <p14:creationId xmlns:p14="http://schemas.microsoft.com/office/powerpoint/2010/main" val="154423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the silent reading fluency subtest</a:t>
            </a:r>
          </a:p>
        </p:txBody>
      </p:sp>
      <p:sp>
        <p:nvSpPr>
          <p:cNvPr id="4" name="Slide Number Placeholder 3"/>
          <p:cNvSpPr>
            <a:spLocks noGrp="1"/>
          </p:cNvSpPr>
          <p:nvPr>
            <p:ph type="sldNum" sz="quarter" idx="5"/>
          </p:nvPr>
        </p:nvSpPr>
        <p:spPr/>
        <p:txBody>
          <a:bodyPr/>
          <a:lstStyle/>
          <a:p>
            <a:fld id="{4E19E424-0E05-4596-A45A-6A76952BECBA}" type="slidenum">
              <a:rPr lang="en-US" smtClean="0"/>
              <a:t>8</a:t>
            </a:fld>
            <a:endParaRPr lang="en-US"/>
          </a:p>
        </p:txBody>
      </p:sp>
    </p:spTree>
    <p:extLst>
      <p:ext uri="{BB962C8B-B14F-4D97-AF65-F5344CB8AC3E}">
        <p14:creationId xmlns:p14="http://schemas.microsoft.com/office/powerpoint/2010/main" val="403569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subtest is found in the response booklet beginning on page 19. This subtest is for grades 1 – 12+. The start point will be with sample A. Teaching is especially important on this subtest. When administering the sample and teaching times, make every effort to ensure the student understands what he is being asked to do.  During testing make sure the student is answering the questions in sequence. </a:t>
            </a:r>
          </a:p>
        </p:txBody>
      </p:sp>
      <p:sp>
        <p:nvSpPr>
          <p:cNvPr id="4" name="Slide Number Placeholder 3"/>
          <p:cNvSpPr>
            <a:spLocks noGrp="1"/>
          </p:cNvSpPr>
          <p:nvPr>
            <p:ph type="sldNum" sz="quarter" idx="5"/>
          </p:nvPr>
        </p:nvSpPr>
        <p:spPr/>
        <p:txBody>
          <a:bodyPr/>
          <a:lstStyle/>
          <a:p>
            <a:fld id="{4E19E424-0E05-4596-A45A-6A76952BECBA}" type="slidenum">
              <a:rPr lang="en-US" smtClean="0"/>
              <a:t>9</a:t>
            </a:fld>
            <a:endParaRPr lang="en-US"/>
          </a:p>
        </p:txBody>
      </p:sp>
    </p:spTree>
    <p:extLst>
      <p:ext uri="{BB962C8B-B14F-4D97-AF65-F5344CB8AC3E}">
        <p14:creationId xmlns:p14="http://schemas.microsoft.com/office/powerpoint/2010/main" val="3207095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65417" y="5054602"/>
            <a:ext cx="673276" cy="279400"/>
          </a:xfrm>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AD0CFC04-1172-4CD4-9294-D44D573B6BBE}"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55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428009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623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82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549279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04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77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1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74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147412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93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256500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2D14EC-F8E2-45D2-960A-F4AB6281B727}"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0CFC04-1172-4CD4-9294-D44D573B6BBE}"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057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B2D14EC-F8E2-45D2-960A-F4AB6281B727}"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71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D14EC-F8E2-45D2-960A-F4AB6281B727}"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220348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1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9700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2D14EC-F8E2-45D2-960A-F4AB6281B727}" type="datetimeFigureOut">
              <a:rPr lang="en-US" smtClean="0"/>
              <a:t>10/6/2020</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0CFC04-1172-4CD4-9294-D44D573B6BBE}" type="slidenum">
              <a:rPr lang="en-US" smtClean="0"/>
              <a:t>‹#›</a:t>
            </a:fld>
            <a:endParaRPr lang="en-US"/>
          </a:p>
        </p:txBody>
      </p:sp>
    </p:spTree>
    <p:extLst>
      <p:ext uri="{BB962C8B-B14F-4D97-AF65-F5344CB8AC3E}">
        <p14:creationId xmlns:p14="http://schemas.microsoft.com/office/powerpoint/2010/main" val="214792668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Teresa_lackey@chino.k12.ca.us" TargetMode="External"/><Relationship Id="rId5" Type="http://schemas.openxmlformats.org/officeDocument/2006/relationships/hyperlink" Target="mailto:Denise_deloria@chino.k12.ca.u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roelhollander.eu/en/blog-music/music-composition-math-numbers/" TargetMode="External"/><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7.xml"/><Relationship Id="rId7" Type="http://schemas.openxmlformats.org/officeDocument/2006/relationships/hyperlink" Target="https://creativecommons.org/licenses/by-nc-nd/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event18dee.deviantart.com/art/jungle-animals-335467942" TargetMode="External"/><Relationship Id="rId5" Type="http://schemas.openxmlformats.org/officeDocument/2006/relationships/image" Target="../media/image24.jpg"/><Relationship Id="rId10"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hyperlink" Target="http://www.publicdomainpictures.net/view-image.php?image=28589&am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8.jpeg"/><Relationship Id="rId10" Type="http://schemas.openxmlformats.org/officeDocument/2006/relationships/image" Target="../media/image10.png"/><Relationship Id="rId4" Type="http://schemas.openxmlformats.org/officeDocument/2006/relationships/notesSlide" Target="../notesSlides/notesSlide17.xml"/><Relationship Id="rId9" Type="http://schemas.openxmlformats.org/officeDocument/2006/relationships/hyperlink" Target="https://en.wikipedia.org/wiki/Clip_ar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png"/><Relationship Id="rId5" Type="http://schemas.openxmlformats.org/officeDocument/2006/relationships/image" Target="../media/image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publicdomainpictures.net/en/view-image.php?image=170648&amp;picture=alphabet-letters-background" TargetMode="External"/><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0.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8.jpeg"/><Relationship Id="rId10" Type="http://schemas.openxmlformats.org/officeDocument/2006/relationships/image" Target="../media/image10.png"/><Relationship Id="rId4" Type="http://schemas.openxmlformats.org/officeDocument/2006/relationships/notesSlide" Target="../notesSlides/notesSlide23.xml"/><Relationship Id="rId9" Type="http://schemas.openxmlformats.org/officeDocument/2006/relationships/hyperlink" Target="http://wondergressive.com/humans-have-unique-ability-to-learn-new-words/"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png"/><Relationship Id="rId5" Type="http://schemas.openxmlformats.org/officeDocument/2006/relationships/image" Target="../media/image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creativecommons.org/licenses/by-nc-nd/3.0/"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letters-and-sounds.com/phase-3-games.html" TargetMode="External"/><Relationship Id="rId5" Type="http://schemas.openxmlformats.org/officeDocument/2006/relationships/image" Target="../media/image38.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mailto:Teresa_lackey@chino.k12.ca.us" TargetMode="External"/><Relationship Id="rId3" Type="http://schemas.openxmlformats.org/officeDocument/2006/relationships/slideLayout" Target="../slideLayouts/slideLayout7.xml"/><Relationship Id="rId7" Type="http://schemas.openxmlformats.org/officeDocument/2006/relationships/hyperlink" Target="mailto:denise_deloria@chino.k12.ca.us"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pixabay.com/en/email-mailing-internet-icon-1975018/" TargetMode="External"/><Relationship Id="rId5" Type="http://schemas.openxmlformats.org/officeDocument/2006/relationships/image" Target="../media/image41.png"/><Relationship Id="rId4" Type="http://schemas.openxmlformats.org/officeDocument/2006/relationships/notesSlide" Target="../notesSlides/notesSlide29.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11" Type="http://schemas.openxmlformats.org/officeDocument/2006/relationships/hyperlink" Target="https://creativecommons.org/licenses/by-nc/3.0/" TargetMode="External"/><Relationship Id="rId5" Type="http://schemas.openxmlformats.org/officeDocument/2006/relationships/image" Target="../media/image8.jpeg"/><Relationship Id="rId10"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hyperlink" Target="http://teachinginadigitalworld.blogspot.com/2013/08/creating-my-own-stock-photos-and.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8.jpeg"/><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hyperlink" Target="https://creativecommons.org/licenses/by-nc-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11" Type="http://schemas.openxmlformats.org/officeDocument/2006/relationships/hyperlink" Target="http://southjerusalem.com/2008/11/save-a-writer-buy-a-book/" TargetMode="External"/><Relationship Id="rId5" Type="http://schemas.openxmlformats.org/officeDocument/2006/relationships/image" Target="../media/image8.jpeg"/><Relationship Id="rId10" Type="http://schemas.openxmlformats.org/officeDocument/2006/relationships/image" Target="../media/image18.gif"/><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167" y="1752600"/>
            <a:ext cx="7772400" cy="1470025"/>
          </a:xfrm>
        </p:spPr>
        <p:txBody>
          <a:bodyPr/>
          <a:lstStyle/>
          <a:p>
            <a:br>
              <a:rPr lang="en-US" sz="8000" dirty="0"/>
            </a:br>
            <a:r>
              <a:rPr lang="en-US" sz="4400" dirty="0"/>
              <a:t>Fluency / Facility Subtests </a:t>
            </a:r>
            <a:br>
              <a:rPr lang="en-US" sz="4400" dirty="0"/>
            </a:br>
            <a:r>
              <a:rPr lang="en-US" sz="4400" dirty="0"/>
              <a:t>on the KTEA 3</a:t>
            </a:r>
          </a:p>
        </p:txBody>
      </p:sp>
      <p:sp>
        <p:nvSpPr>
          <p:cNvPr id="3" name="Subtitle 2"/>
          <p:cNvSpPr>
            <a:spLocks noGrp="1"/>
          </p:cNvSpPr>
          <p:nvPr>
            <p:ph type="subTitle" idx="1"/>
          </p:nvPr>
        </p:nvSpPr>
        <p:spPr>
          <a:xfrm>
            <a:off x="1921934" y="3598327"/>
            <a:ext cx="5308866" cy="1735673"/>
          </a:xfrm>
        </p:spPr>
        <p:txBody>
          <a:bodyPr>
            <a:normAutofit fontScale="25000" lnSpcReduction="20000"/>
          </a:bodyPr>
          <a:lstStyle/>
          <a:p>
            <a:pPr algn="ctr"/>
            <a:r>
              <a:rPr lang="en-US" sz="5600"/>
              <a:t> </a:t>
            </a:r>
            <a:r>
              <a:rPr lang="en-US" sz="7200"/>
              <a:t>Denise </a:t>
            </a:r>
            <a:r>
              <a:rPr lang="en-US" sz="7200" err="1"/>
              <a:t>DeLoria</a:t>
            </a:r>
            <a:r>
              <a:rPr lang="en-US" sz="7200"/>
              <a:t>, Elementary SPED Instructional Coach</a:t>
            </a:r>
          </a:p>
          <a:p>
            <a:pPr algn="ctr"/>
            <a:r>
              <a:rPr lang="en-US" sz="7200">
                <a:hlinkClick r:id="rId5"/>
              </a:rPr>
              <a:t>Denise_deloria@chino.k12.ca.us</a:t>
            </a:r>
            <a:endParaRPr lang="en-US" sz="7200"/>
          </a:p>
          <a:p>
            <a:pPr algn="ctr"/>
            <a:r>
              <a:rPr lang="en-US" sz="7200"/>
              <a:t>Teresa Lackey, Secondary SPED Instructional Coach</a:t>
            </a:r>
          </a:p>
          <a:p>
            <a:pPr algn="ctr"/>
            <a:r>
              <a:rPr lang="en-US" sz="7200">
                <a:hlinkClick r:id="rId6"/>
              </a:rPr>
              <a:t>Teresa_lackey@chino.k12.ca.us</a:t>
            </a:r>
            <a:endParaRPr lang="en-US" sz="7200"/>
          </a:p>
          <a:p>
            <a:pPr algn="ctr"/>
            <a:endParaRPr lang="en-US" sz="7200"/>
          </a:p>
          <a:p>
            <a:pPr algn="ctr"/>
            <a:endParaRPr lang="en-US" sz="3600"/>
          </a:p>
          <a:p>
            <a:pPr algn="ctr"/>
            <a:endParaRPr lang="en-US" sz="3600"/>
          </a:p>
        </p:txBody>
      </p:sp>
      <p:pic>
        <p:nvPicPr>
          <p:cNvPr id="4" name="Audio 3">
            <a:hlinkClick r:id="" action="ppaction://media"/>
            <a:extLst>
              <a:ext uri="{FF2B5EF4-FFF2-40B4-BE49-F238E27FC236}">
                <a16:creationId xmlns:a16="http://schemas.microsoft.com/office/drawing/2014/main" id="{EF059A80-9D22-4122-B251-0283FE12AE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5828607"/>
      </p:ext>
    </p:extLst>
  </p:cSld>
  <p:clrMapOvr>
    <a:masterClrMapping/>
  </p:clrMapOvr>
  <mc:AlternateContent xmlns:mc="http://schemas.openxmlformats.org/markup-compatibility/2006" xmlns:p14="http://schemas.microsoft.com/office/powerpoint/2010/main">
    <mc:Choice Requires="p14">
      <p:transition spd="slow" p14:dur="2000" advTm="9870"/>
    </mc:Choice>
    <mc:Fallback xmlns="">
      <p:transition spd="slow" advTm="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EFABD-460F-447B-AC27-7CF0D7F00948}"/>
              </a:ext>
            </a:extLst>
          </p:cNvPr>
          <p:cNvPicPr>
            <a:picLocks noChangeAspect="1"/>
          </p:cNvPicPr>
          <p:nvPr/>
        </p:nvPicPr>
        <p:blipFill>
          <a:blip r:embed="rId5"/>
          <a:stretch>
            <a:fillRect/>
          </a:stretch>
        </p:blipFill>
        <p:spPr>
          <a:xfrm>
            <a:off x="1737917" y="2476367"/>
            <a:ext cx="5668166" cy="1905266"/>
          </a:xfrm>
          <a:prstGeom prst="rect">
            <a:avLst/>
          </a:prstGeom>
        </p:spPr>
      </p:pic>
      <p:pic>
        <p:nvPicPr>
          <p:cNvPr id="3" name="Audio 2">
            <a:hlinkClick r:id="" action="ppaction://media"/>
            <a:extLst>
              <a:ext uri="{FF2B5EF4-FFF2-40B4-BE49-F238E27FC236}">
                <a16:creationId xmlns:a16="http://schemas.microsoft.com/office/drawing/2014/main" id="{A9CDBE4C-7E80-439B-8FE0-FC3CADC87E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4168792"/>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53C0D3B5-D033-431C-8A3A-7214AE062870}"/>
              </a:ext>
            </a:extLst>
          </p:cNvPr>
          <p:cNvPicPr>
            <a:picLocks noChangeAspect="1"/>
          </p:cNvPicPr>
          <p:nvPr/>
        </p:nvPicPr>
        <p:blipFill rotWithShape="1">
          <a:blip r:embed="rId5">
            <a:alphaModFix amt="35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4686" r="40647"/>
          <a:stretch/>
        </p:blipFill>
        <p:spPr>
          <a:xfrm>
            <a:off x="20" y="10"/>
            <a:ext cx="9143980" cy="6857990"/>
          </a:xfrm>
          <a:prstGeom prst="rect">
            <a:avLst/>
          </a:prstGeom>
        </p:spPr>
      </p:pic>
      <p:sp>
        <p:nvSpPr>
          <p:cNvPr id="2" name="Title 1">
            <a:extLst>
              <a:ext uri="{FF2B5EF4-FFF2-40B4-BE49-F238E27FC236}">
                <a16:creationId xmlns:a16="http://schemas.microsoft.com/office/drawing/2014/main" id="{FEE633AD-578A-4A91-B4EB-8BCF1A6A4B77}"/>
              </a:ext>
            </a:extLst>
          </p:cNvPr>
          <p:cNvSpPr>
            <a:spLocks noGrp="1"/>
          </p:cNvSpPr>
          <p:nvPr>
            <p:ph type="title"/>
          </p:nvPr>
        </p:nvSpPr>
        <p:spPr>
          <a:xfrm>
            <a:off x="971551" y="982132"/>
            <a:ext cx="7200897" cy="1303867"/>
          </a:xfrm>
        </p:spPr>
        <p:txBody>
          <a:bodyPr>
            <a:normAutofit/>
          </a:bodyPr>
          <a:lstStyle/>
          <a:p>
            <a:r>
              <a:rPr lang="en-US" sz="6000" dirty="0">
                <a:solidFill>
                  <a:srgbClr val="FFFFFF"/>
                </a:solidFill>
              </a:rPr>
              <a:t>Math Fluency</a:t>
            </a:r>
          </a:p>
        </p:txBody>
      </p:sp>
      <p:cxnSp>
        <p:nvCxnSpPr>
          <p:cNvPr id="15" name="Straight Connector 14">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ECA6B4D-81C3-4E45-8B96-3280D7B4370E}"/>
              </a:ext>
            </a:extLst>
          </p:cNvPr>
          <p:cNvSpPr txBox="1"/>
          <p:nvPr/>
        </p:nvSpPr>
        <p:spPr>
          <a:xfrm>
            <a:off x="6617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roelhollander.eu/en/blog-music/music-composition-math-number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F756E58C-43EA-476C-88EC-EB4C219F8F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4184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DD047-B65B-4D5E-9A37-4A03EC5A1A89}"/>
              </a:ext>
            </a:extLst>
          </p:cNvPr>
          <p:cNvPicPr>
            <a:picLocks noChangeAspect="1"/>
          </p:cNvPicPr>
          <p:nvPr/>
        </p:nvPicPr>
        <p:blipFill>
          <a:blip r:embed="rId5"/>
          <a:stretch>
            <a:fillRect/>
          </a:stretch>
        </p:blipFill>
        <p:spPr>
          <a:xfrm>
            <a:off x="2376181" y="580627"/>
            <a:ext cx="4391638" cy="5696745"/>
          </a:xfrm>
          <a:prstGeom prst="rect">
            <a:avLst/>
          </a:prstGeom>
        </p:spPr>
      </p:pic>
      <p:pic>
        <p:nvPicPr>
          <p:cNvPr id="3" name="Audio 2">
            <a:hlinkClick r:id="" action="ppaction://media"/>
            <a:extLst>
              <a:ext uri="{FF2B5EF4-FFF2-40B4-BE49-F238E27FC236}">
                <a16:creationId xmlns:a16="http://schemas.microsoft.com/office/drawing/2014/main" id="{B67E76E6-D1A3-40EC-BA9E-46417A3B3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323871"/>
      </p:ext>
    </p:extLst>
  </p:cSld>
  <p:clrMapOvr>
    <a:masterClrMapping/>
  </p:clrMapOvr>
  <mc:AlternateContent xmlns:mc="http://schemas.openxmlformats.org/markup-compatibility/2006" xmlns:p14="http://schemas.microsoft.com/office/powerpoint/2010/main">
    <mc:Choice Requires="p14">
      <p:transition spd="slow" p14:dur="2000" advTm="45451"/>
    </mc:Choice>
    <mc:Fallback xmlns="">
      <p:transition spd="slow" advTm="4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A26F8-1427-4F72-9289-096A70F98DCF}"/>
              </a:ext>
            </a:extLst>
          </p:cNvPr>
          <p:cNvPicPr>
            <a:picLocks noChangeAspect="1"/>
          </p:cNvPicPr>
          <p:nvPr/>
        </p:nvPicPr>
        <p:blipFill>
          <a:blip r:embed="rId5"/>
          <a:stretch>
            <a:fillRect/>
          </a:stretch>
        </p:blipFill>
        <p:spPr>
          <a:xfrm>
            <a:off x="1699811" y="2719288"/>
            <a:ext cx="5744377" cy="1419423"/>
          </a:xfrm>
          <a:prstGeom prst="rect">
            <a:avLst/>
          </a:prstGeom>
        </p:spPr>
      </p:pic>
      <p:pic>
        <p:nvPicPr>
          <p:cNvPr id="3" name="Audio 2">
            <a:hlinkClick r:id="" action="ppaction://media"/>
            <a:extLst>
              <a:ext uri="{FF2B5EF4-FFF2-40B4-BE49-F238E27FC236}">
                <a16:creationId xmlns:a16="http://schemas.microsoft.com/office/drawing/2014/main" id="{EA873319-DA2D-4263-AE1F-5BA7E09C2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1262226"/>
      </p:ext>
    </p:extLst>
  </p:cSld>
  <p:clrMapOvr>
    <a:masterClrMapping/>
  </p:clrMapOvr>
  <mc:AlternateContent xmlns:mc="http://schemas.openxmlformats.org/markup-compatibility/2006" xmlns:p14="http://schemas.microsoft.com/office/powerpoint/2010/main">
    <mc:Choice Requires="p14">
      <p:transition spd="slow" p14:dur="2000" advTm="15335"/>
    </mc:Choice>
    <mc:Fallback xmlns="">
      <p:transition spd="slow" advTm="1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250F00F2-F6BF-4FE0-838B-A96DAEFDC32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72000" y="1406769"/>
            <a:ext cx="4023360" cy="4761349"/>
          </a:xfrm>
          <a:prstGeom prst="rect">
            <a:avLst/>
          </a:prstGeom>
        </p:spPr>
      </p:pic>
      <p:sp>
        <p:nvSpPr>
          <p:cNvPr id="4" name="TextBox 3">
            <a:extLst>
              <a:ext uri="{FF2B5EF4-FFF2-40B4-BE49-F238E27FC236}">
                <a16:creationId xmlns:a16="http://schemas.microsoft.com/office/drawing/2014/main" id="{65D07BDC-4648-4B33-A4C6-8CF3A47303C0}"/>
              </a:ext>
            </a:extLst>
          </p:cNvPr>
          <p:cNvSpPr txBox="1"/>
          <p:nvPr/>
        </p:nvSpPr>
        <p:spPr>
          <a:xfrm>
            <a:off x="4572000" y="6168118"/>
            <a:ext cx="4023360" cy="230832"/>
          </a:xfrm>
          <a:prstGeom prst="rect">
            <a:avLst/>
          </a:prstGeom>
          <a:noFill/>
        </p:spPr>
        <p:txBody>
          <a:bodyPr wrap="square" rtlCol="0">
            <a:spAutoFit/>
          </a:bodyPr>
          <a:lstStyle/>
          <a:p>
            <a:r>
              <a:rPr lang="en-US" sz="900">
                <a:hlinkClick r:id="rId6" tooltip="https://event18dee.deviantart.com/art/jungle-animals-335467942"/>
              </a:rPr>
              <a:t>This Photo</a:t>
            </a:r>
            <a:r>
              <a:rPr lang="en-US" sz="900"/>
              <a:t> by Unknown Author is licensed under </a:t>
            </a:r>
            <a:r>
              <a:rPr lang="en-US" sz="900">
                <a:hlinkClick r:id="rId7" tooltip="https://creativecommons.org/licenses/by-nc-nd/3.0/"/>
              </a:rPr>
              <a:t>CC BY-NC-ND</a:t>
            </a:r>
            <a:endParaRPr lang="en-US" sz="900"/>
          </a:p>
        </p:txBody>
      </p:sp>
      <p:pic>
        <p:nvPicPr>
          <p:cNvPr id="6" name="Picture 5" descr="Text&#10;&#10;Description automatically generated">
            <a:extLst>
              <a:ext uri="{FF2B5EF4-FFF2-40B4-BE49-F238E27FC236}">
                <a16:creationId xmlns:a16="http://schemas.microsoft.com/office/drawing/2014/main" id="{5E9F88AF-9A8C-4FFC-8A15-13A5369B3AC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48640" y="1406769"/>
            <a:ext cx="4023360" cy="4761349"/>
          </a:xfrm>
          <a:prstGeom prst="rect">
            <a:avLst/>
          </a:prstGeom>
        </p:spPr>
      </p:pic>
      <p:sp>
        <p:nvSpPr>
          <p:cNvPr id="2" name="TextBox 1">
            <a:extLst>
              <a:ext uri="{FF2B5EF4-FFF2-40B4-BE49-F238E27FC236}">
                <a16:creationId xmlns:a16="http://schemas.microsoft.com/office/drawing/2014/main" id="{D562F8E9-4169-46F6-81B4-6731476702CC}"/>
              </a:ext>
            </a:extLst>
          </p:cNvPr>
          <p:cNvSpPr txBox="1"/>
          <p:nvPr/>
        </p:nvSpPr>
        <p:spPr>
          <a:xfrm>
            <a:off x="977705" y="632608"/>
            <a:ext cx="7188590" cy="830997"/>
          </a:xfrm>
          <a:prstGeom prst="rect">
            <a:avLst/>
          </a:prstGeom>
          <a:noFill/>
        </p:spPr>
        <p:txBody>
          <a:bodyPr wrap="square" rtlCol="0">
            <a:spAutoFit/>
          </a:bodyPr>
          <a:lstStyle/>
          <a:p>
            <a:r>
              <a:rPr lang="en-US" sz="4800" b="1" dirty="0"/>
              <a:t>    Associational Fluency </a:t>
            </a:r>
          </a:p>
        </p:txBody>
      </p:sp>
      <p:pic>
        <p:nvPicPr>
          <p:cNvPr id="5" name="Audio 4">
            <a:hlinkClick r:id="" action="ppaction://media"/>
            <a:extLst>
              <a:ext uri="{FF2B5EF4-FFF2-40B4-BE49-F238E27FC236}">
                <a16:creationId xmlns:a16="http://schemas.microsoft.com/office/drawing/2014/main" id="{C4EDA2BE-B750-41F9-B08F-CC8B236347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7133018"/>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78B9C-DE2D-4A15-BA4D-F138B4158413}"/>
              </a:ext>
            </a:extLst>
          </p:cNvPr>
          <p:cNvPicPr>
            <a:picLocks noChangeAspect="1"/>
          </p:cNvPicPr>
          <p:nvPr/>
        </p:nvPicPr>
        <p:blipFill>
          <a:blip r:embed="rId5"/>
          <a:stretch>
            <a:fillRect/>
          </a:stretch>
        </p:blipFill>
        <p:spPr>
          <a:xfrm>
            <a:off x="2361891" y="575864"/>
            <a:ext cx="4420217" cy="5706271"/>
          </a:xfrm>
          <a:prstGeom prst="rect">
            <a:avLst/>
          </a:prstGeom>
        </p:spPr>
      </p:pic>
      <p:pic>
        <p:nvPicPr>
          <p:cNvPr id="3" name="Audio 2">
            <a:hlinkClick r:id="" action="ppaction://media"/>
            <a:extLst>
              <a:ext uri="{FF2B5EF4-FFF2-40B4-BE49-F238E27FC236}">
                <a16:creationId xmlns:a16="http://schemas.microsoft.com/office/drawing/2014/main" id="{B75EF4C6-C1C8-48F4-8BB8-6F198C238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3528550"/>
      </p:ext>
    </p:extLst>
  </p:cSld>
  <p:clrMapOvr>
    <a:masterClrMapping/>
  </p:clrMapOvr>
  <mc:AlternateContent xmlns:mc="http://schemas.openxmlformats.org/markup-compatibility/2006" xmlns:p14="http://schemas.microsoft.com/office/powerpoint/2010/main">
    <mc:Choice Requires="p14">
      <p:transition spd="slow" p14:dur="2000" advTm="18911"/>
    </mc:Choice>
    <mc:Fallback xmlns="">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C2CA-A93A-4F05-88DE-1DA58D832618}"/>
              </a:ext>
            </a:extLst>
          </p:cNvPr>
          <p:cNvPicPr>
            <a:picLocks noChangeAspect="1"/>
          </p:cNvPicPr>
          <p:nvPr/>
        </p:nvPicPr>
        <p:blipFill>
          <a:blip r:embed="rId5"/>
          <a:stretch>
            <a:fillRect/>
          </a:stretch>
        </p:blipFill>
        <p:spPr>
          <a:xfrm>
            <a:off x="2304733" y="3014604"/>
            <a:ext cx="4534533" cy="828791"/>
          </a:xfrm>
          <a:prstGeom prst="rect">
            <a:avLst/>
          </a:prstGeom>
        </p:spPr>
      </p:pic>
      <p:pic>
        <p:nvPicPr>
          <p:cNvPr id="3" name="Audio 2">
            <a:hlinkClick r:id="" action="ppaction://media"/>
            <a:extLst>
              <a:ext uri="{FF2B5EF4-FFF2-40B4-BE49-F238E27FC236}">
                <a16:creationId xmlns:a16="http://schemas.microsoft.com/office/drawing/2014/main" id="{76A69018-3E65-4097-8EEE-0FFBBFBBC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7448806"/>
      </p:ext>
    </p:extLst>
  </p:cSld>
  <p:clrMapOvr>
    <a:masterClrMapping/>
  </p:clrMapOvr>
  <mc:AlternateContent xmlns:mc="http://schemas.openxmlformats.org/markup-compatibility/2006" xmlns:p14="http://schemas.microsoft.com/office/powerpoint/2010/main">
    <mc:Choice Requires="p14">
      <p:transition spd="slow" p14:dur="2000" advTm="30288"/>
    </mc:Choice>
    <mc:Fallback xmlns="">
      <p:transition spd="slow" advTm="3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7" name="Picture 16">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2" name="Straight Connector 21">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88137"/>
            <a:ext cx="842058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5BBD3D8F-7743-45C1-B9EE-7FAA9846CB95}"/>
              </a:ext>
            </a:extLst>
          </p:cNvPr>
          <p:cNvPicPr>
            <a:picLocks noChangeAspect="1"/>
          </p:cNvPicPr>
          <p:nvPr/>
        </p:nvPicPr>
        <p:blipFill rotWithShape="1">
          <a:blip r:embed="rId8">
            <a:alphaModFix amt="50000"/>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2" b="6841"/>
          <a:stretch/>
        </p:blipFill>
        <p:spPr>
          <a:xfrm>
            <a:off x="364603" y="488137"/>
            <a:ext cx="8420582" cy="5883295"/>
          </a:xfrm>
          <a:prstGeom prst="rect">
            <a:avLst/>
          </a:prstGeom>
        </p:spPr>
      </p:pic>
      <p:cxnSp>
        <p:nvCxnSpPr>
          <p:cNvPr id="28" name="Straight Connector 27">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5960" y="3594428"/>
            <a:ext cx="52120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32" name="Group 31">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33"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4" name="Picture 33">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5"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6" name="Picture 35">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TextBox 4">
            <a:extLst>
              <a:ext uri="{FF2B5EF4-FFF2-40B4-BE49-F238E27FC236}">
                <a16:creationId xmlns:a16="http://schemas.microsoft.com/office/drawing/2014/main" id="{1F1BC068-7EDA-48FC-B47A-703F6B138134}"/>
              </a:ext>
            </a:extLst>
          </p:cNvPr>
          <p:cNvSpPr txBox="1"/>
          <p:nvPr/>
        </p:nvSpPr>
        <p:spPr>
          <a:xfrm>
            <a:off x="1668302" y="1113698"/>
            <a:ext cx="6172200" cy="2345264"/>
          </a:xfrm>
          <a:prstGeom prst="rect">
            <a:avLst/>
          </a:prstGeom>
        </p:spPr>
        <p:txBody>
          <a:bodyPr vert="horz" lIns="91440" tIns="45720" rIns="91440" bIns="45720" rtlCol="0" anchor="b">
            <a:normAutofit/>
          </a:bodyPr>
          <a:lstStyle/>
          <a:p>
            <a:pPr algn="ctr">
              <a:spcBef>
                <a:spcPct val="0"/>
              </a:spcBef>
              <a:spcAft>
                <a:spcPts val="600"/>
              </a:spcAft>
            </a:pPr>
            <a:r>
              <a:rPr lang="en-US" sz="5800">
                <a:ln w="3175" cmpd="sng">
                  <a:noFill/>
                </a:ln>
                <a:solidFill>
                  <a:schemeClr val="bg1"/>
                </a:solidFill>
                <a:latin typeface="+mj-lt"/>
                <a:ea typeface="+mj-ea"/>
                <a:cs typeface="+mj-cs"/>
              </a:rPr>
              <a:t>OBJECT NAMING FACILITY </a:t>
            </a:r>
          </a:p>
        </p:txBody>
      </p:sp>
      <p:sp>
        <p:nvSpPr>
          <p:cNvPr id="4" name="TextBox 3">
            <a:extLst>
              <a:ext uri="{FF2B5EF4-FFF2-40B4-BE49-F238E27FC236}">
                <a16:creationId xmlns:a16="http://schemas.microsoft.com/office/drawing/2014/main" id="{30FF32E6-BDBF-4C8C-9ACB-12A1A9B497A5}"/>
              </a:ext>
            </a:extLst>
          </p:cNvPr>
          <p:cNvSpPr txBox="1"/>
          <p:nvPr/>
        </p:nvSpPr>
        <p:spPr>
          <a:xfrm>
            <a:off x="6397693" y="6171377"/>
            <a:ext cx="23874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en.wikipedia.org/wiki/Clip_ar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2" name="Audio 1">
            <a:hlinkClick r:id="" action="ppaction://media"/>
            <a:extLst>
              <a:ext uri="{FF2B5EF4-FFF2-40B4-BE49-F238E27FC236}">
                <a16:creationId xmlns:a16="http://schemas.microsoft.com/office/drawing/2014/main" id="{920F9177-4C6B-4CF7-85F5-122126F2B60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2197778"/>
      </p:ext>
    </p:extLst>
  </p:cSld>
  <p:clrMapOvr>
    <a:masterClrMapping/>
  </p:clrMapOvr>
  <mc:AlternateContent xmlns:mc="http://schemas.openxmlformats.org/markup-compatibility/2006" xmlns:p14="http://schemas.microsoft.com/office/powerpoint/2010/main">
    <mc:Choice Requires="p14">
      <p:transition spd="slow" p14:dur="2000" advTm="7161"/>
    </mc:Choice>
    <mc:Fallback xmlns="">
      <p:transition spd="slow" advTm="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75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50FF36-BC30-4D09-9CE7-6B20735E39DA}"/>
              </a:ext>
            </a:extLst>
          </p:cNvPr>
          <p:cNvPicPr>
            <a:picLocks noChangeAspect="1"/>
          </p:cNvPicPr>
          <p:nvPr/>
        </p:nvPicPr>
        <p:blipFill>
          <a:blip r:embed="rId6"/>
          <a:stretch>
            <a:fillRect/>
          </a:stretch>
        </p:blipFill>
        <p:spPr>
          <a:xfrm>
            <a:off x="973035" y="666795"/>
            <a:ext cx="7197930" cy="5524411"/>
          </a:xfrm>
          <a:prstGeom prst="rect">
            <a:avLst/>
          </a:prstGeom>
        </p:spPr>
      </p:pic>
      <p:sp>
        <p:nvSpPr>
          <p:cNvPr id="19" name="Rectangle 9">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DD9B31"/>
            </a:solidFill>
            <a:miter lim="800000"/>
          </a:ln>
        </p:spPr>
        <p:style>
          <a:lnRef idx="1">
            <a:schemeClr val="accent1"/>
          </a:lnRef>
          <a:fillRef idx="3">
            <a:schemeClr val="accent1"/>
          </a:fillRef>
          <a:effectRef idx="2">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7CF6E24A-2B0D-4B85-A43F-1D7FF551A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6525464"/>
      </p:ext>
    </p:extLst>
  </p:cSld>
  <p:clrMapOvr>
    <a:masterClrMapping/>
  </p:clrMapOvr>
  <mc:AlternateContent xmlns:mc="http://schemas.openxmlformats.org/markup-compatibility/2006" xmlns:p14="http://schemas.microsoft.com/office/powerpoint/2010/main">
    <mc:Choice Requires="p14">
      <p:transition spd="slow" p14:dur="2000" advTm="63779"/>
    </mc:Choice>
    <mc:Fallback xmlns="">
      <p:transition spd="slow" advTm="6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23E4-BE82-4CDC-A576-97DBA1B1EDDC}"/>
              </a:ext>
            </a:extLst>
          </p:cNvPr>
          <p:cNvPicPr>
            <a:picLocks noChangeAspect="1"/>
          </p:cNvPicPr>
          <p:nvPr/>
        </p:nvPicPr>
        <p:blipFill>
          <a:blip r:embed="rId5"/>
          <a:stretch>
            <a:fillRect/>
          </a:stretch>
        </p:blipFill>
        <p:spPr>
          <a:xfrm>
            <a:off x="661182" y="661182"/>
            <a:ext cx="7793501" cy="5641144"/>
          </a:xfrm>
          <a:prstGeom prst="rect">
            <a:avLst/>
          </a:prstGeom>
        </p:spPr>
      </p:pic>
      <p:sp>
        <p:nvSpPr>
          <p:cNvPr id="5" name="Arrow: Down 4">
            <a:extLst>
              <a:ext uri="{FF2B5EF4-FFF2-40B4-BE49-F238E27FC236}">
                <a16:creationId xmlns:a16="http://schemas.microsoft.com/office/drawing/2014/main" id="{EE7AE5A8-368B-4FD5-8DD3-6ED5649A0644}"/>
              </a:ext>
            </a:extLst>
          </p:cNvPr>
          <p:cNvSpPr/>
          <p:nvPr/>
        </p:nvSpPr>
        <p:spPr>
          <a:xfrm>
            <a:off x="6963508" y="4206240"/>
            <a:ext cx="484632" cy="97840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2263A9E7-2DE2-464E-B79E-D695094015AA}"/>
              </a:ext>
            </a:extLst>
          </p:cNvPr>
          <p:cNvSpPr/>
          <p:nvPr/>
        </p:nvSpPr>
        <p:spPr>
          <a:xfrm>
            <a:off x="8482818" y="5184648"/>
            <a:ext cx="978408" cy="520504"/>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E2730FF0-30B6-4A17-9D1D-A2F3C695D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799130"/>
      </p:ext>
    </p:extLst>
  </p:cSld>
  <p:clrMapOvr>
    <a:masterClrMapping/>
  </p:clrMapOvr>
  <mc:AlternateContent xmlns:mc="http://schemas.openxmlformats.org/markup-compatibility/2006" xmlns:p14="http://schemas.microsoft.com/office/powerpoint/2010/main">
    <mc:Choice Requires="p14">
      <p:transition spd="slow" p14:dur="2000" advTm="24971"/>
    </mc:Choice>
    <mc:Fallback xmlns="">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3638" y="1300766"/>
            <a:ext cx="8216723" cy="927279"/>
          </a:xfrm>
          <a:prstGeom prst="rect">
            <a:avLst/>
          </a:prstGeom>
        </p:spPr>
        <p:txBody>
          <a:bodyPr vert="horz" lIns="91440" tIns="45720" rIns="91440" bIns="45720" rtlCol="0" anchor="ctr">
            <a:normAutofit fontScale="25000" lnSpcReduction="20000"/>
          </a:bodyPr>
          <a:lstStyle/>
          <a:p>
            <a:pPr algn="ctr">
              <a:spcBef>
                <a:spcPct val="0"/>
              </a:spcBef>
              <a:spcAft>
                <a:spcPts val="600"/>
              </a:spcAft>
            </a:pPr>
            <a:r>
              <a:rPr lang="en-US" sz="4400" dirty="0">
                <a:ln w="3175" cmpd="sng">
                  <a:noFill/>
                </a:ln>
                <a:solidFill>
                  <a:srgbClr val="FFFFFF"/>
                </a:solidFill>
                <a:latin typeface="+mj-lt"/>
                <a:ea typeface="+mj-ea"/>
                <a:cs typeface="+mj-cs"/>
              </a:rPr>
              <a:t>           Learn</a:t>
            </a:r>
          </a:p>
          <a:p>
            <a:pPr algn="ctr">
              <a:spcBef>
                <a:spcPct val="0"/>
              </a:spcBef>
              <a:spcAft>
                <a:spcPts val="600"/>
              </a:spcAft>
            </a:pPr>
            <a:endParaRPr lang="en-US" sz="4400" dirty="0"/>
          </a:p>
          <a:p>
            <a:pPr algn="ctr">
              <a:spcBef>
                <a:spcPct val="0"/>
              </a:spcBef>
              <a:spcAft>
                <a:spcPts val="600"/>
              </a:spcAft>
            </a:pPr>
            <a:r>
              <a:rPr lang="en-US" sz="11200" dirty="0"/>
              <a:t>Learning Outcomes</a:t>
            </a:r>
          </a:p>
          <a:p>
            <a:pPr algn="ctr">
              <a:spcBef>
                <a:spcPct val="0"/>
              </a:spcBef>
              <a:spcAft>
                <a:spcPts val="600"/>
              </a:spcAft>
            </a:pPr>
            <a:endParaRPr lang="en-US" sz="4400" dirty="0">
              <a:ln w="3175" cmpd="sng">
                <a:noFill/>
              </a:ln>
              <a:solidFill>
                <a:srgbClr val="FFFFFF"/>
              </a:solidFill>
              <a:latin typeface="+mj-lt"/>
              <a:ea typeface="+mj-ea"/>
              <a:cs typeface="+mj-cs"/>
            </a:endParaRPr>
          </a:p>
        </p:txBody>
      </p:sp>
      <p:sp>
        <p:nvSpPr>
          <p:cNvPr id="6" name="TextBox 5"/>
          <p:cNvSpPr txBox="1"/>
          <p:nvPr/>
        </p:nvSpPr>
        <p:spPr>
          <a:xfrm>
            <a:off x="971550" y="2067951"/>
            <a:ext cx="7200897" cy="3807917"/>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pPr>
            <a:r>
              <a:rPr lang="en-US" sz="2800" dirty="0">
                <a:solidFill>
                  <a:schemeClr val="tx1">
                    <a:lumMod val="85000"/>
                    <a:lumOff val="15000"/>
                  </a:schemeClr>
                </a:solidFill>
              </a:rPr>
              <a:t>For the subtests:</a:t>
            </a:r>
          </a:p>
          <a:p>
            <a:pPr>
              <a:spcBef>
                <a:spcPct val="20000"/>
              </a:spcBef>
              <a:spcAft>
                <a:spcPts val="600"/>
              </a:spcAft>
              <a:buClr>
                <a:schemeClr val="accent1"/>
              </a:buClr>
              <a:buSzPct val="115000"/>
            </a:pPr>
            <a:r>
              <a:rPr lang="en-US" sz="2800" u="sng" dirty="0">
                <a:solidFill>
                  <a:schemeClr val="tx1">
                    <a:lumMod val="85000"/>
                    <a:lumOff val="15000"/>
                  </a:schemeClr>
                </a:solidFill>
              </a:rPr>
              <a:t>Writing Fluency, Silent Reading Fluency, Math Fluency, Associational Fluency, Object Naming Facility, Letter Naming Facility, Word Recognition Fluency, and Decoding Fluency</a:t>
            </a:r>
          </a:p>
          <a:p>
            <a:pPr marL="457200" indent="-4572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How to identify the Basal and Ceiling</a:t>
            </a:r>
          </a:p>
          <a:p>
            <a:pPr marL="457200" indent="-4572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How to Score the subtests</a:t>
            </a:r>
          </a:p>
        </p:txBody>
      </p:sp>
      <p:pic>
        <p:nvPicPr>
          <p:cNvPr id="2" name="Audio 1">
            <a:hlinkClick r:id="" action="ppaction://media"/>
            <a:extLst>
              <a:ext uri="{FF2B5EF4-FFF2-40B4-BE49-F238E27FC236}">
                <a16:creationId xmlns:a16="http://schemas.microsoft.com/office/drawing/2014/main" id="{50BDA399-6E06-4FDA-8788-D37118F84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0926036"/>
      </p:ext>
    </p:extLst>
  </p:cSld>
  <p:clrMapOvr>
    <a:masterClrMapping/>
  </p:clrMapOvr>
  <mc:AlternateContent xmlns:mc="http://schemas.openxmlformats.org/markup-compatibility/2006" xmlns:p14="http://schemas.microsoft.com/office/powerpoint/2010/main">
    <mc:Choice Requires="p14">
      <p:transition spd="slow" p14:dur="2000" advTm="13965"/>
    </mc:Choice>
    <mc:Fallback xmlns="">
      <p:transition spd="slow" advTm="1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0"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arrow&#10;&#10;Description automatically generated">
            <a:extLst>
              <a:ext uri="{FF2B5EF4-FFF2-40B4-BE49-F238E27FC236}">
                <a16:creationId xmlns:a16="http://schemas.microsoft.com/office/drawing/2014/main" id="{F2789D12-CAF2-4064-8CDD-F997F9D3B85C}"/>
              </a:ext>
            </a:extLst>
          </p:cNvPr>
          <p:cNvPicPr>
            <a:picLocks noChangeAspect="1"/>
          </p:cNvPicPr>
          <p:nvPr/>
        </p:nvPicPr>
        <p:blipFill rotWithShape="1">
          <a:blip r:embed="rId7">
            <a:alphaModFix amt="50000"/>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3694" b="21306"/>
          <a:stretch/>
        </p:blipFill>
        <p:spPr>
          <a:xfrm>
            <a:off x="20" y="10"/>
            <a:ext cx="9143980" cy="6857990"/>
          </a:xfrm>
          <a:prstGeom prst="rect">
            <a:avLst/>
          </a:prstGeom>
        </p:spPr>
      </p:pic>
      <p:sp>
        <p:nvSpPr>
          <p:cNvPr id="4" name="TextBox 3">
            <a:extLst>
              <a:ext uri="{FF2B5EF4-FFF2-40B4-BE49-F238E27FC236}">
                <a16:creationId xmlns:a16="http://schemas.microsoft.com/office/drawing/2014/main" id="{DB97A23E-7677-4756-95E0-5B0690A109CF}"/>
              </a:ext>
            </a:extLst>
          </p:cNvPr>
          <p:cNvSpPr txBox="1"/>
          <p:nvPr/>
        </p:nvSpPr>
        <p:spPr>
          <a:xfrm>
            <a:off x="2019298" y="1871131"/>
            <a:ext cx="5111752" cy="15155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a:ln w="3175" cmpd="sng">
                  <a:noFill/>
                </a:ln>
                <a:solidFill>
                  <a:srgbClr val="FFFFFF"/>
                </a:solidFill>
                <a:latin typeface="+mj-lt"/>
                <a:ea typeface="+mj-ea"/>
                <a:cs typeface="+mj-cs"/>
              </a:rPr>
              <a:t>LETTER NAMING FACILITY</a:t>
            </a:r>
          </a:p>
        </p:txBody>
      </p:sp>
      <p:cxnSp>
        <p:nvCxnSpPr>
          <p:cNvPr id="32"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AA7DA7F0-E129-4FA5-9115-5C211D98FA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378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09"/>
    </mc:Choice>
    <mc:Fallback xmlns="">
      <p:transition spd="slow" advTm="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A5366-51E9-4044-B6C8-89ACB0AC86D8}"/>
              </a:ext>
            </a:extLst>
          </p:cNvPr>
          <p:cNvPicPr>
            <a:picLocks noChangeAspect="1"/>
          </p:cNvPicPr>
          <p:nvPr/>
        </p:nvPicPr>
        <p:blipFill>
          <a:blip r:embed="rId5"/>
          <a:stretch>
            <a:fillRect/>
          </a:stretch>
        </p:blipFill>
        <p:spPr>
          <a:xfrm>
            <a:off x="1952259" y="842601"/>
            <a:ext cx="5239481" cy="5172797"/>
          </a:xfrm>
          <a:prstGeom prst="rect">
            <a:avLst/>
          </a:prstGeom>
        </p:spPr>
      </p:pic>
      <p:pic>
        <p:nvPicPr>
          <p:cNvPr id="4" name="Audio 3">
            <a:hlinkClick r:id="" action="ppaction://media"/>
            <a:extLst>
              <a:ext uri="{FF2B5EF4-FFF2-40B4-BE49-F238E27FC236}">
                <a16:creationId xmlns:a16="http://schemas.microsoft.com/office/drawing/2014/main" id="{52A4E4F8-93FB-4734-8FEB-B6537D12E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3826911"/>
      </p:ext>
    </p:extLst>
  </p:cSld>
  <p:clrMapOvr>
    <a:masterClrMapping/>
  </p:clrMapOvr>
  <mc:AlternateContent xmlns:mc="http://schemas.openxmlformats.org/markup-compatibility/2006" xmlns:p14="http://schemas.microsoft.com/office/powerpoint/2010/main">
    <mc:Choice Requires="p14">
      <p:transition spd="slow" p14:dur="2000" advTm="25019"/>
    </mc:Choice>
    <mc:Fallback xmlns="">
      <p:transition spd="slow" advTm="2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05120-CD20-4CE3-A604-7C010E4910C9}"/>
              </a:ext>
            </a:extLst>
          </p:cNvPr>
          <p:cNvPicPr>
            <a:picLocks noChangeAspect="1"/>
          </p:cNvPicPr>
          <p:nvPr/>
        </p:nvPicPr>
        <p:blipFill>
          <a:blip r:embed="rId5"/>
          <a:stretch>
            <a:fillRect/>
          </a:stretch>
        </p:blipFill>
        <p:spPr>
          <a:xfrm>
            <a:off x="599520" y="607011"/>
            <a:ext cx="7944959" cy="2698898"/>
          </a:xfrm>
          <a:prstGeom prst="rect">
            <a:avLst/>
          </a:prstGeom>
        </p:spPr>
      </p:pic>
      <p:pic>
        <p:nvPicPr>
          <p:cNvPr id="4" name="Picture 3">
            <a:extLst>
              <a:ext uri="{FF2B5EF4-FFF2-40B4-BE49-F238E27FC236}">
                <a16:creationId xmlns:a16="http://schemas.microsoft.com/office/drawing/2014/main" id="{D43C86CB-4F55-410E-92F5-D886C2F3AA5B}"/>
              </a:ext>
            </a:extLst>
          </p:cNvPr>
          <p:cNvPicPr>
            <a:picLocks noChangeAspect="1"/>
          </p:cNvPicPr>
          <p:nvPr/>
        </p:nvPicPr>
        <p:blipFill>
          <a:blip r:embed="rId6"/>
          <a:stretch>
            <a:fillRect/>
          </a:stretch>
        </p:blipFill>
        <p:spPr>
          <a:xfrm>
            <a:off x="599520" y="3429000"/>
            <a:ext cx="7944959" cy="2639976"/>
          </a:xfrm>
          <a:prstGeom prst="rect">
            <a:avLst/>
          </a:prstGeom>
        </p:spPr>
      </p:pic>
      <p:sp>
        <p:nvSpPr>
          <p:cNvPr id="5" name="Arrow: Right 4">
            <a:extLst>
              <a:ext uri="{FF2B5EF4-FFF2-40B4-BE49-F238E27FC236}">
                <a16:creationId xmlns:a16="http://schemas.microsoft.com/office/drawing/2014/main" id="{3BA185C4-5316-432D-91BA-F472F5875914}"/>
              </a:ext>
            </a:extLst>
          </p:cNvPr>
          <p:cNvSpPr/>
          <p:nvPr/>
        </p:nvSpPr>
        <p:spPr>
          <a:xfrm>
            <a:off x="110316" y="1471828"/>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F45F49B-25E7-4667-946D-15229E47D9DB}"/>
              </a:ext>
            </a:extLst>
          </p:cNvPr>
          <p:cNvSpPr/>
          <p:nvPr/>
        </p:nvSpPr>
        <p:spPr>
          <a:xfrm>
            <a:off x="7061982" y="3995225"/>
            <a:ext cx="1181685"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2F47A862-2B93-4B39-8D12-D3F7F1EFFA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161252"/>
      </p:ext>
    </p:extLst>
  </p:cSld>
  <p:clrMapOvr>
    <a:masterClrMapping/>
  </p:clrMapOvr>
  <mc:AlternateContent xmlns:mc="http://schemas.openxmlformats.org/markup-compatibility/2006" xmlns:p14="http://schemas.microsoft.com/office/powerpoint/2010/main">
    <mc:Choice Requires="p14">
      <p:transition spd="slow" p14:dur="2000" advTm="35815"/>
    </mc:Choice>
    <mc:Fallback xmlns="">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88137"/>
            <a:ext cx="842058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A close up of a computer keyboard&#10;&#10;Description automatically generated">
            <a:extLst>
              <a:ext uri="{FF2B5EF4-FFF2-40B4-BE49-F238E27FC236}">
                <a16:creationId xmlns:a16="http://schemas.microsoft.com/office/drawing/2014/main" id="{28F34802-5804-43CC-92F3-E9E395BCE252}"/>
              </a:ext>
            </a:extLst>
          </p:cNvPr>
          <p:cNvPicPr>
            <a:picLocks noChangeAspect="1"/>
          </p:cNvPicPr>
          <p:nvPr/>
        </p:nvPicPr>
        <p:blipFill rotWithShape="1">
          <a:blip r:embed="rId8">
            <a:alphaModFix amt="50000"/>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4820" r="2" b="2"/>
          <a:stretch/>
        </p:blipFill>
        <p:spPr>
          <a:xfrm>
            <a:off x="364603" y="488137"/>
            <a:ext cx="8420582" cy="5883295"/>
          </a:xfrm>
          <a:prstGeom prst="rect">
            <a:avLst/>
          </a:prstGeom>
        </p:spPr>
      </p:pic>
      <p:cxnSp>
        <p:nvCxnSpPr>
          <p:cNvPr id="22" name="Straight Connector 21">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5960" y="3594428"/>
            <a:ext cx="52120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8" name="Picture 27">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TextBox 4">
            <a:extLst>
              <a:ext uri="{FF2B5EF4-FFF2-40B4-BE49-F238E27FC236}">
                <a16:creationId xmlns:a16="http://schemas.microsoft.com/office/drawing/2014/main" id="{2159843A-BFF2-4FA4-AD04-078AFBC42434}"/>
              </a:ext>
            </a:extLst>
          </p:cNvPr>
          <p:cNvSpPr txBox="1"/>
          <p:nvPr/>
        </p:nvSpPr>
        <p:spPr>
          <a:xfrm>
            <a:off x="1668302" y="1113698"/>
            <a:ext cx="6172200"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ln w="3175" cmpd="sng">
                  <a:noFill/>
                </a:ln>
                <a:solidFill>
                  <a:schemeClr val="bg1"/>
                </a:solidFill>
                <a:latin typeface="+mj-lt"/>
                <a:ea typeface="+mj-ea"/>
                <a:cs typeface="+mj-cs"/>
              </a:rPr>
              <a:t>WORD RECOGNITION FLUENCY</a:t>
            </a:r>
          </a:p>
        </p:txBody>
      </p:sp>
      <p:sp>
        <p:nvSpPr>
          <p:cNvPr id="4" name="TextBox 3">
            <a:extLst>
              <a:ext uri="{FF2B5EF4-FFF2-40B4-BE49-F238E27FC236}">
                <a16:creationId xmlns:a16="http://schemas.microsoft.com/office/drawing/2014/main" id="{965F0B16-FD84-4816-9A69-FFE83E99D12A}"/>
              </a:ext>
            </a:extLst>
          </p:cNvPr>
          <p:cNvSpPr txBox="1"/>
          <p:nvPr/>
        </p:nvSpPr>
        <p:spPr>
          <a:xfrm>
            <a:off x="6447687" y="6171377"/>
            <a:ext cx="233749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wondergressive.com/humans-have-unique-ability-to-learn-new-word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2" name="Audio 1">
            <a:hlinkClick r:id="" action="ppaction://media"/>
            <a:extLst>
              <a:ext uri="{FF2B5EF4-FFF2-40B4-BE49-F238E27FC236}">
                <a16:creationId xmlns:a16="http://schemas.microsoft.com/office/drawing/2014/main" id="{862DE306-0B26-4A87-88D9-42D01D2B444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4666142"/>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C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AA930E-834E-45A9-A5B8-8655CC031C52}"/>
              </a:ext>
            </a:extLst>
          </p:cNvPr>
          <p:cNvPicPr>
            <a:picLocks noChangeAspect="1"/>
          </p:cNvPicPr>
          <p:nvPr/>
        </p:nvPicPr>
        <p:blipFill>
          <a:blip r:embed="rId6"/>
          <a:stretch>
            <a:fillRect/>
          </a:stretch>
        </p:blipFill>
        <p:spPr>
          <a:xfrm>
            <a:off x="2194560" y="464234"/>
            <a:ext cx="5303519" cy="5894363"/>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62D19E"/>
            </a:solidFill>
            <a:miter lim="800000"/>
          </a:ln>
        </p:spPr>
        <p:style>
          <a:lnRef idx="1">
            <a:schemeClr val="accent1"/>
          </a:lnRef>
          <a:fillRef idx="3">
            <a:schemeClr val="accent1"/>
          </a:fillRef>
          <a:effectRef idx="2">
            <a:schemeClr val="accent1"/>
          </a:effectRef>
          <a:fontRef idx="minor">
            <a:schemeClr val="lt1"/>
          </a:fontRef>
        </p:style>
      </p:sp>
      <p:sp>
        <p:nvSpPr>
          <p:cNvPr id="3" name="Arrow: Right 2">
            <a:extLst>
              <a:ext uri="{FF2B5EF4-FFF2-40B4-BE49-F238E27FC236}">
                <a16:creationId xmlns:a16="http://schemas.microsoft.com/office/drawing/2014/main" id="{E30BCD47-08EC-4F99-AC5F-6F87F07163E2}"/>
              </a:ext>
            </a:extLst>
          </p:cNvPr>
          <p:cNvSpPr/>
          <p:nvPr/>
        </p:nvSpPr>
        <p:spPr>
          <a:xfrm>
            <a:off x="1216152" y="81592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AE69FE42-BFED-4D68-9727-4FF0F3E7B5F5}"/>
              </a:ext>
            </a:extLst>
          </p:cNvPr>
          <p:cNvSpPr/>
          <p:nvPr/>
        </p:nvSpPr>
        <p:spPr>
          <a:xfrm>
            <a:off x="7220902" y="815927"/>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22E001-1420-41BA-BC71-C7E308AFFE07}"/>
              </a:ext>
            </a:extLst>
          </p:cNvPr>
          <p:cNvSpPr txBox="1"/>
          <p:nvPr/>
        </p:nvSpPr>
        <p:spPr>
          <a:xfrm>
            <a:off x="792097" y="1300559"/>
            <a:ext cx="1159004" cy="646331"/>
          </a:xfrm>
          <a:prstGeom prst="rect">
            <a:avLst/>
          </a:prstGeom>
          <a:noFill/>
        </p:spPr>
        <p:txBody>
          <a:bodyPr wrap="square" rtlCol="0">
            <a:spAutoFit/>
          </a:bodyPr>
          <a:lstStyle/>
          <a:p>
            <a:r>
              <a:rPr lang="en-US" dirty="0">
                <a:solidFill>
                  <a:schemeClr val="bg2"/>
                </a:solidFill>
              </a:rPr>
              <a:t>SET A TRIAL 1 </a:t>
            </a:r>
          </a:p>
        </p:txBody>
      </p:sp>
      <p:sp>
        <p:nvSpPr>
          <p:cNvPr id="19" name="TextBox 18">
            <a:extLst>
              <a:ext uri="{FF2B5EF4-FFF2-40B4-BE49-F238E27FC236}">
                <a16:creationId xmlns:a16="http://schemas.microsoft.com/office/drawing/2014/main" id="{C570CD76-1D4B-434F-9F90-884E748428EF}"/>
              </a:ext>
            </a:extLst>
          </p:cNvPr>
          <p:cNvSpPr txBox="1"/>
          <p:nvPr/>
        </p:nvSpPr>
        <p:spPr>
          <a:xfrm>
            <a:off x="7552195" y="1300559"/>
            <a:ext cx="1209823" cy="646331"/>
          </a:xfrm>
          <a:prstGeom prst="rect">
            <a:avLst/>
          </a:prstGeom>
          <a:noFill/>
        </p:spPr>
        <p:txBody>
          <a:bodyPr wrap="square">
            <a:spAutoFit/>
          </a:bodyPr>
          <a:lstStyle/>
          <a:p>
            <a:r>
              <a:rPr lang="en-US" dirty="0">
                <a:solidFill>
                  <a:schemeClr val="bg2"/>
                </a:solidFill>
              </a:rPr>
              <a:t>SET A </a:t>
            </a:r>
          </a:p>
          <a:p>
            <a:r>
              <a:rPr lang="en-US" dirty="0">
                <a:solidFill>
                  <a:schemeClr val="bg2"/>
                </a:solidFill>
              </a:rPr>
              <a:t>TRIAL 2 </a:t>
            </a:r>
          </a:p>
        </p:txBody>
      </p:sp>
      <p:pic>
        <p:nvPicPr>
          <p:cNvPr id="21" name="Audio 20">
            <a:hlinkClick r:id="" action="ppaction://media"/>
            <a:extLst>
              <a:ext uri="{FF2B5EF4-FFF2-40B4-BE49-F238E27FC236}">
                <a16:creationId xmlns:a16="http://schemas.microsoft.com/office/drawing/2014/main" id="{AED86A11-CE75-42BA-8198-05A1D9474A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9044714"/>
      </p:ext>
    </p:extLst>
  </p:cSld>
  <p:clrMapOvr>
    <a:masterClrMapping/>
  </p:clrMapOvr>
  <mc:AlternateContent xmlns:mc="http://schemas.openxmlformats.org/markup-compatibility/2006" xmlns:p14="http://schemas.microsoft.com/office/powerpoint/2010/main">
    <mc:Choice Requires="p14">
      <p:transition spd="slow" p14:dur="2000" advTm="58292"/>
    </mc:Choice>
    <mc:Fallback xmlns="">
      <p:transition spd="slow" advTm="5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8064A-4CFF-4055-A672-01DE99A03F68}"/>
              </a:ext>
            </a:extLst>
          </p:cNvPr>
          <p:cNvPicPr>
            <a:picLocks noChangeAspect="1"/>
          </p:cNvPicPr>
          <p:nvPr/>
        </p:nvPicPr>
        <p:blipFill>
          <a:blip r:embed="rId5"/>
          <a:stretch>
            <a:fillRect/>
          </a:stretch>
        </p:blipFill>
        <p:spPr>
          <a:xfrm>
            <a:off x="1463040" y="2236763"/>
            <a:ext cx="6063175" cy="2827606"/>
          </a:xfrm>
          <a:prstGeom prst="rect">
            <a:avLst/>
          </a:prstGeom>
        </p:spPr>
      </p:pic>
      <p:pic>
        <p:nvPicPr>
          <p:cNvPr id="3" name="Audio 2">
            <a:hlinkClick r:id="" action="ppaction://media"/>
            <a:extLst>
              <a:ext uri="{FF2B5EF4-FFF2-40B4-BE49-F238E27FC236}">
                <a16:creationId xmlns:a16="http://schemas.microsoft.com/office/drawing/2014/main" id="{A544F7DF-1732-471D-A08D-2EBAD7BB32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6291128"/>
      </p:ext>
    </p:extLst>
  </p:cSld>
  <p:clrMapOvr>
    <a:masterClrMapping/>
  </p:clrMapOvr>
  <mc:AlternateContent xmlns:mc="http://schemas.openxmlformats.org/markup-compatibility/2006" xmlns:p14="http://schemas.microsoft.com/office/powerpoint/2010/main">
    <mc:Choice Requires="p14">
      <p:transition spd="slow" p14:dur="2000" advTm="44429"/>
    </mc:Choice>
    <mc:Fallback xmlns="">
      <p:transition spd="slow" advTm="4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CC89B-439B-4B34-A4EA-7B319C9584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4824" y="1166972"/>
            <a:ext cx="7554351" cy="1119673"/>
          </a:xfrm>
          <a:prstGeom prst="rect">
            <a:avLst/>
          </a:prstGeom>
        </p:spPr>
      </p:pic>
      <p:sp>
        <p:nvSpPr>
          <p:cNvPr id="4" name="TextBox 3">
            <a:extLst>
              <a:ext uri="{FF2B5EF4-FFF2-40B4-BE49-F238E27FC236}">
                <a16:creationId xmlns:a16="http://schemas.microsoft.com/office/drawing/2014/main" id="{7706C590-725A-4C91-A4ED-04B14472CFF7}"/>
              </a:ext>
            </a:extLst>
          </p:cNvPr>
          <p:cNvSpPr txBox="1"/>
          <p:nvPr/>
        </p:nvSpPr>
        <p:spPr>
          <a:xfrm>
            <a:off x="794824" y="2286645"/>
            <a:ext cx="7554351" cy="230832"/>
          </a:xfrm>
          <a:prstGeom prst="rect">
            <a:avLst/>
          </a:prstGeom>
          <a:noFill/>
        </p:spPr>
        <p:txBody>
          <a:bodyPr wrap="square" rtlCol="0">
            <a:spAutoFit/>
          </a:bodyPr>
          <a:lstStyle/>
          <a:p>
            <a:r>
              <a:rPr lang="en-US" sz="900">
                <a:hlinkClick r:id="rId6" tooltip="https://www.letters-and-sounds.com/phase-3-games.html"/>
              </a:rPr>
              <a:t>This Photo</a:t>
            </a:r>
            <a:r>
              <a:rPr lang="en-US" sz="900"/>
              <a:t> by Unknown Author is licensed under </a:t>
            </a:r>
            <a:r>
              <a:rPr lang="en-US" sz="900">
                <a:hlinkClick r:id="rId7" tooltip="https://creativecommons.org/licenses/by-nc-nd/3.0/"/>
              </a:rPr>
              <a:t>CC BY-NC-ND</a:t>
            </a:r>
            <a:endParaRPr lang="en-US" sz="900"/>
          </a:p>
        </p:txBody>
      </p:sp>
      <p:sp>
        <p:nvSpPr>
          <p:cNvPr id="5" name="TextBox 4">
            <a:extLst>
              <a:ext uri="{FF2B5EF4-FFF2-40B4-BE49-F238E27FC236}">
                <a16:creationId xmlns:a16="http://schemas.microsoft.com/office/drawing/2014/main" id="{5BC46ED0-9C42-44EC-A7C3-50FD68856DFC}"/>
              </a:ext>
            </a:extLst>
          </p:cNvPr>
          <p:cNvSpPr txBox="1"/>
          <p:nvPr/>
        </p:nvSpPr>
        <p:spPr>
          <a:xfrm>
            <a:off x="1252025" y="4023360"/>
            <a:ext cx="6471137" cy="584775"/>
          </a:xfrm>
          <a:prstGeom prst="rect">
            <a:avLst/>
          </a:prstGeom>
          <a:noFill/>
        </p:spPr>
        <p:txBody>
          <a:bodyPr wrap="square" rtlCol="0">
            <a:spAutoFit/>
          </a:bodyPr>
          <a:lstStyle/>
          <a:p>
            <a:r>
              <a:rPr lang="en-US" dirty="0"/>
              <a:t>                </a:t>
            </a:r>
            <a:r>
              <a:rPr lang="en-US" sz="3200" dirty="0"/>
              <a:t>DECODING FLUENCY </a:t>
            </a:r>
          </a:p>
        </p:txBody>
      </p:sp>
      <p:pic>
        <p:nvPicPr>
          <p:cNvPr id="2" name="Audio 1">
            <a:hlinkClick r:id="" action="ppaction://media"/>
            <a:extLst>
              <a:ext uri="{FF2B5EF4-FFF2-40B4-BE49-F238E27FC236}">
                <a16:creationId xmlns:a16="http://schemas.microsoft.com/office/drawing/2014/main" id="{CF7F4862-2CBE-44C7-8E38-570D12EDD0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3337816"/>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5F7B-B4A1-466F-88AB-3DFEB1713874}"/>
              </a:ext>
            </a:extLst>
          </p:cNvPr>
          <p:cNvPicPr>
            <a:picLocks noChangeAspect="1"/>
          </p:cNvPicPr>
          <p:nvPr/>
        </p:nvPicPr>
        <p:blipFill>
          <a:blip r:embed="rId5"/>
          <a:stretch>
            <a:fillRect/>
          </a:stretch>
        </p:blipFill>
        <p:spPr>
          <a:xfrm>
            <a:off x="1804601" y="685417"/>
            <a:ext cx="5534797" cy="5487166"/>
          </a:xfrm>
          <a:prstGeom prst="rect">
            <a:avLst/>
          </a:prstGeom>
        </p:spPr>
      </p:pic>
      <p:pic>
        <p:nvPicPr>
          <p:cNvPr id="4" name="Audio 3">
            <a:hlinkClick r:id="" action="ppaction://media"/>
            <a:extLst>
              <a:ext uri="{FF2B5EF4-FFF2-40B4-BE49-F238E27FC236}">
                <a16:creationId xmlns:a16="http://schemas.microsoft.com/office/drawing/2014/main" id="{71FD13BA-170C-4103-8C11-54ADC64DFA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3265477"/>
      </p:ext>
    </p:extLst>
  </p:cSld>
  <p:clrMapOvr>
    <a:masterClrMapping/>
  </p:clrMapOvr>
  <mc:AlternateContent xmlns:mc="http://schemas.openxmlformats.org/markup-compatibility/2006" xmlns:p14="http://schemas.microsoft.com/office/powerpoint/2010/main">
    <mc:Choice Requires="p14">
      <p:transition spd="slow" p14:dur="2000" advTm="55598"/>
    </mc:Choice>
    <mc:Fallback xmlns="">
      <p:transition spd="slow" advTm="5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51876-3D0E-4310-842E-D58D663C3097}"/>
              </a:ext>
            </a:extLst>
          </p:cNvPr>
          <p:cNvPicPr>
            <a:picLocks noChangeAspect="1"/>
          </p:cNvPicPr>
          <p:nvPr/>
        </p:nvPicPr>
        <p:blipFill>
          <a:blip r:embed="rId5"/>
          <a:stretch>
            <a:fillRect/>
          </a:stretch>
        </p:blipFill>
        <p:spPr>
          <a:xfrm>
            <a:off x="2157075" y="1899138"/>
            <a:ext cx="4829849" cy="2602524"/>
          </a:xfrm>
          <a:prstGeom prst="rect">
            <a:avLst/>
          </a:prstGeom>
        </p:spPr>
      </p:pic>
      <p:pic>
        <p:nvPicPr>
          <p:cNvPr id="3" name="Audio 2">
            <a:hlinkClick r:id="" action="ppaction://media"/>
            <a:extLst>
              <a:ext uri="{FF2B5EF4-FFF2-40B4-BE49-F238E27FC236}">
                <a16:creationId xmlns:a16="http://schemas.microsoft.com/office/drawing/2014/main" id="{A043113F-0F73-4A52-9409-8063281C4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3025163"/>
      </p:ext>
    </p:extLst>
  </p:cSld>
  <p:clrMapOvr>
    <a:masterClrMapping/>
  </p:clrMapOvr>
  <mc:AlternateContent xmlns:mc="http://schemas.openxmlformats.org/markup-compatibility/2006" xmlns:p14="http://schemas.microsoft.com/office/powerpoint/2010/main">
    <mc:Choice Requires="p14">
      <p:transition spd="slow" p14:dur="2000" advTm="26271"/>
    </mc:Choice>
    <mc:Fallback xmlns="">
      <p:transition spd="slow" advTm="2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6DC006A-90F8-4009-AAAC-7083B733EC9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7271" y="813771"/>
            <a:ext cx="7149457" cy="4915252"/>
          </a:xfrm>
          <a:prstGeom prst="rect">
            <a:avLst/>
          </a:prstGeom>
        </p:spPr>
      </p:pic>
      <p:sp>
        <p:nvSpPr>
          <p:cNvPr id="2" name="TextBox 1">
            <a:extLst>
              <a:ext uri="{FF2B5EF4-FFF2-40B4-BE49-F238E27FC236}">
                <a16:creationId xmlns:a16="http://schemas.microsoft.com/office/drawing/2014/main" id="{7E0AEACC-9EC9-42EE-8ED4-D2900F906977}"/>
              </a:ext>
            </a:extLst>
          </p:cNvPr>
          <p:cNvSpPr txBox="1"/>
          <p:nvPr/>
        </p:nvSpPr>
        <p:spPr>
          <a:xfrm>
            <a:off x="997271" y="1774065"/>
            <a:ext cx="7149457" cy="4154984"/>
          </a:xfrm>
          <a:prstGeom prst="rect">
            <a:avLst/>
          </a:prstGeom>
          <a:noFill/>
        </p:spPr>
        <p:txBody>
          <a:bodyPr wrap="none" lIns="91440" tIns="45720" rIns="91440" bIns="45720" rtlCol="0" anchor="t">
            <a:spAutoFit/>
          </a:bodyPr>
          <a:lstStyle/>
          <a:p>
            <a:pPr algn="ctr"/>
            <a:r>
              <a:rPr lang="en-US" sz="4400" dirty="0">
                <a:hlinkClick r:id="rId7">
                  <a:extLst>
                    <a:ext uri="{A12FA001-AC4F-418D-AE19-62706E023703}">
                      <ahyp:hlinkClr xmlns:ahyp="http://schemas.microsoft.com/office/drawing/2018/hyperlinkcolor" val="tx"/>
                    </a:ext>
                  </a:extLst>
                </a:hlinkClick>
              </a:rPr>
              <a:t>denise_deloria@chino.k12.ca.us</a:t>
            </a:r>
            <a:endParaRPr lang="en-US" sz="4400" dirty="0"/>
          </a:p>
          <a:p>
            <a:pPr algn="ctr"/>
            <a:r>
              <a:rPr lang="en-US" sz="2000" dirty="0"/>
              <a:t>Elementary Special Education Instructional Coach</a:t>
            </a:r>
          </a:p>
          <a:p>
            <a:pPr algn="ctr"/>
            <a:endParaRPr lang="en-US" sz="4400" dirty="0"/>
          </a:p>
          <a:p>
            <a:pPr algn="ctr"/>
            <a:r>
              <a:rPr lang="en-US" sz="4400" dirty="0">
                <a:hlinkClick r:id="rId8">
                  <a:extLst>
                    <a:ext uri="{A12FA001-AC4F-418D-AE19-62706E023703}">
                      <ahyp:hlinkClr xmlns:ahyp="http://schemas.microsoft.com/office/drawing/2018/hyperlinkcolor" val="tx"/>
                    </a:ext>
                  </a:extLst>
                </a:hlinkClick>
              </a:rPr>
              <a:t>teresa_lackey@chino.k12.ca.us</a:t>
            </a:r>
            <a:endParaRPr lang="en-US" sz="4400" dirty="0"/>
          </a:p>
          <a:p>
            <a:pPr algn="ctr"/>
            <a:r>
              <a:rPr lang="en-US" sz="2000" dirty="0"/>
              <a:t>Secondary Special Education Instructional Coach</a:t>
            </a:r>
          </a:p>
          <a:p>
            <a:pPr algn="ctr"/>
            <a:endParaRPr lang="en-US" sz="4400" dirty="0">
              <a:solidFill>
                <a:srgbClr val="0070C0"/>
              </a:solidFill>
            </a:endParaRPr>
          </a:p>
          <a:p>
            <a:pPr algn="ctr"/>
            <a:endParaRPr lang="en-US" sz="4400" dirty="0"/>
          </a:p>
        </p:txBody>
      </p:sp>
      <p:pic>
        <p:nvPicPr>
          <p:cNvPr id="3" name="Audio 2">
            <a:hlinkClick r:id="" action="ppaction://media"/>
            <a:extLst>
              <a:ext uri="{FF2B5EF4-FFF2-40B4-BE49-F238E27FC236}">
                <a16:creationId xmlns:a16="http://schemas.microsoft.com/office/drawing/2014/main" id="{77729557-9069-42CC-9287-5F502F49C1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453720"/>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3" name="Picture 42">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22B0329-F7DB-4E22-9FE0-F9C04C72A078}"/>
              </a:ext>
            </a:extLst>
          </p:cNvPr>
          <p:cNvSpPr>
            <a:spLocks noGrp="1"/>
          </p:cNvSpPr>
          <p:nvPr>
            <p:ph type="title"/>
          </p:nvPr>
        </p:nvSpPr>
        <p:spPr>
          <a:xfrm>
            <a:off x="971551" y="982132"/>
            <a:ext cx="2745042" cy="1325373"/>
          </a:xfrm>
        </p:spPr>
        <p:txBody>
          <a:bodyPr anchor="b">
            <a:normAutofit/>
          </a:bodyPr>
          <a:lstStyle/>
          <a:p>
            <a:r>
              <a:rPr lang="en-US" sz="2400">
                <a:solidFill>
                  <a:srgbClr val="262626"/>
                </a:solidFill>
              </a:rPr>
              <a:t>KTEA-3 Record Form</a:t>
            </a:r>
          </a:p>
        </p:txBody>
      </p:sp>
      <p:cxnSp>
        <p:nvCxnSpPr>
          <p:cNvPr id="48" name="Straight Connector 47">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B34AB00A-4E70-41AD-9969-4656B177DC2D}"/>
              </a:ext>
            </a:extLst>
          </p:cNvPr>
          <p:cNvSpPr>
            <a:spLocks noGrp="1"/>
          </p:cNvSpPr>
          <p:nvPr>
            <p:ph idx="1"/>
          </p:nvPr>
        </p:nvSpPr>
        <p:spPr>
          <a:xfrm>
            <a:off x="971550" y="2493774"/>
            <a:ext cx="2745043" cy="3382094"/>
          </a:xfrm>
        </p:spPr>
        <p:txBody>
          <a:bodyPr>
            <a:normAutofit/>
          </a:bodyPr>
          <a:lstStyle/>
          <a:p>
            <a:pPr algn="ctr"/>
            <a:r>
              <a:rPr lang="en-US">
                <a:solidFill>
                  <a:srgbClr val="262626"/>
                </a:solidFill>
              </a:rPr>
              <a:t>Used for scoring</a:t>
            </a:r>
          </a:p>
          <a:p>
            <a:pPr algn="ctr"/>
            <a:r>
              <a:rPr lang="en-US">
                <a:solidFill>
                  <a:srgbClr val="262626"/>
                </a:solidFill>
              </a:rPr>
              <a:t>Can be Form B or Form A (blue)</a:t>
            </a:r>
          </a:p>
        </p:txBody>
      </p:sp>
      <p:pic>
        <p:nvPicPr>
          <p:cNvPr id="6" name="Content Placeholder 5">
            <a:extLst>
              <a:ext uri="{FF2B5EF4-FFF2-40B4-BE49-F238E27FC236}">
                <a16:creationId xmlns:a16="http://schemas.microsoft.com/office/drawing/2014/main" id="{27A8C32A-517E-4A9E-8775-00FE1BD44310}"/>
              </a:ext>
            </a:extLst>
          </p:cNvPr>
          <p:cNvPicPr>
            <a:picLocks noChangeAspect="1"/>
          </p:cNvPicPr>
          <p:nvPr/>
        </p:nvPicPr>
        <p:blipFill>
          <a:blip r:embed="rId8"/>
          <a:stretch>
            <a:fillRect/>
          </a:stretch>
        </p:blipFill>
        <p:spPr>
          <a:xfrm>
            <a:off x="4212924" y="982131"/>
            <a:ext cx="3804253" cy="4893735"/>
          </a:xfrm>
          <a:prstGeom prst="rect">
            <a:avLst/>
          </a:prstGeom>
          <a:ln w="57150" cmpd="thickThin">
            <a:solidFill>
              <a:srgbClr val="7F7F7F"/>
            </a:solidFill>
            <a:miter lim="800000"/>
          </a:ln>
        </p:spPr>
      </p:pic>
      <p:pic>
        <p:nvPicPr>
          <p:cNvPr id="3" name="Audio 2">
            <a:hlinkClick r:id="" action="ppaction://media"/>
            <a:extLst>
              <a:ext uri="{FF2B5EF4-FFF2-40B4-BE49-F238E27FC236}">
                <a16:creationId xmlns:a16="http://schemas.microsoft.com/office/drawing/2014/main" id="{6447BFC8-2E94-4F0D-BA38-1309CD3F4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3715295"/>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C79E5E2-B908-48A1-AFFA-B080AC00FB37}"/>
              </a:ext>
            </a:extLst>
          </p:cNvPr>
          <p:cNvSpPr>
            <a:spLocks noGrp="1"/>
          </p:cNvSpPr>
          <p:nvPr>
            <p:ph type="title"/>
          </p:nvPr>
        </p:nvSpPr>
        <p:spPr>
          <a:xfrm>
            <a:off x="5651868" y="982132"/>
            <a:ext cx="2520579" cy="1303867"/>
          </a:xfrm>
        </p:spPr>
        <p:txBody>
          <a:bodyPr>
            <a:normAutofit fontScale="90000"/>
          </a:bodyPr>
          <a:lstStyle/>
          <a:p>
            <a:r>
              <a:rPr lang="en-US">
                <a:solidFill>
                  <a:srgbClr val="262626"/>
                </a:solidFill>
              </a:rPr>
              <a:t>KTEA-3 Response Booklet</a:t>
            </a:r>
          </a:p>
        </p:txBody>
      </p:sp>
      <p:sp>
        <p:nvSpPr>
          <p:cNvPr id="19"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848905C-2040-4BB4-8656-3CA6F7A80CF9}"/>
              </a:ext>
            </a:extLst>
          </p:cNvPr>
          <p:cNvPicPr>
            <a:picLocks noChangeAspect="1"/>
          </p:cNvPicPr>
          <p:nvPr/>
        </p:nvPicPr>
        <p:blipFill>
          <a:blip r:embed="rId8"/>
          <a:stretch>
            <a:fillRect/>
          </a:stretch>
        </p:blipFill>
        <p:spPr>
          <a:xfrm>
            <a:off x="1585346" y="1410208"/>
            <a:ext cx="2907415" cy="3858780"/>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Content Placeholder 7">
            <a:extLst>
              <a:ext uri="{FF2B5EF4-FFF2-40B4-BE49-F238E27FC236}">
                <a16:creationId xmlns:a16="http://schemas.microsoft.com/office/drawing/2014/main" id="{BDE944AE-CE38-40D5-9FE8-000EA172B18D}"/>
              </a:ext>
            </a:extLst>
          </p:cNvPr>
          <p:cNvSpPr>
            <a:spLocks noGrp="1"/>
          </p:cNvSpPr>
          <p:nvPr>
            <p:ph idx="1"/>
          </p:nvPr>
        </p:nvSpPr>
        <p:spPr>
          <a:xfrm>
            <a:off x="5651868" y="2556932"/>
            <a:ext cx="2520578" cy="3318936"/>
          </a:xfrm>
        </p:spPr>
        <p:txBody>
          <a:bodyPr>
            <a:normAutofit/>
          </a:bodyPr>
          <a:lstStyle/>
          <a:p>
            <a:r>
              <a:rPr lang="en-US">
                <a:solidFill>
                  <a:srgbClr val="262626"/>
                </a:solidFill>
              </a:rPr>
              <a:t>This will be used with only the tests listed on the front. </a:t>
            </a:r>
          </a:p>
          <a:p>
            <a:r>
              <a:rPr lang="en-US">
                <a:solidFill>
                  <a:srgbClr val="262626"/>
                </a:solidFill>
              </a:rPr>
              <a:t>Students write in this booklet</a:t>
            </a:r>
          </a:p>
        </p:txBody>
      </p:sp>
      <p:pic>
        <p:nvPicPr>
          <p:cNvPr id="3" name="Audio 2">
            <a:hlinkClick r:id="" action="ppaction://media"/>
            <a:extLst>
              <a:ext uri="{FF2B5EF4-FFF2-40B4-BE49-F238E27FC236}">
                <a16:creationId xmlns:a16="http://schemas.microsoft.com/office/drawing/2014/main" id="{AAD4F7A6-A9E5-4E6C-8AB9-199695B414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305433"/>
      </p:ext>
    </p:extLst>
  </p:cSld>
  <p:clrMapOvr>
    <a:masterClrMapping/>
  </p:clrMapOvr>
  <mc:AlternateContent xmlns:mc="http://schemas.openxmlformats.org/markup-compatibility/2006" xmlns:p14="http://schemas.microsoft.com/office/powerpoint/2010/main">
    <mc:Choice Requires="p14">
      <p:transition spd="slow" p14:dur="2000" advTm="22254"/>
    </mc:Choice>
    <mc:Fallback xmlns="">
      <p:transition spd="slow" advTm="2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88137"/>
            <a:ext cx="842058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2A875E0D-AB5B-43C6-8350-B3D128A4598C}"/>
              </a:ext>
            </a:extLst>
          </p:cNvPr>
          <p:cNvPicPr>
            <a:picLocks noChangeAspect="1"/>
          </p:cNvPicPr>
          <p:nvPr/>
        </p:nvPicPr>
        <p:blipFill rotWithShape="1">
          <a:blip r:embed="rId8">
            <a:alphaModFix amt="50000"/>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24096"/>
          <a:stretch/>
        </p:blipFill>
        <p:spPr>
          <a:xfrm>
            <a:off x="364603" y="488137"/>
            <a:ext cx="8420582" cy="5883295"/>
          </a:xfrm>
          <a:prstGeom prst="rect">
            <a:avLst/>
          </a:prstGeom>
        </p:spPr>
      </p:pic>
      <p:cxnSp>
        <p:nvCxnSpPr>
          <p:cNvPr id="22" name="Straight Connector 21">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5960" y="3594428"/>
            <a:ext cx="52120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8" name="Picture 27">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TextBox 4">
            <a:extLst>
              <a:ext uri="{FF2B5EF4-FFF2-40B4-BE49-F238E27FC236}">
                <a16:creationId xmlns:a16="http://schemas.microsoft.com/office/drawing/2014/main" id="{A5C8B0D7-7764-41D5-AF81-E175221C2D81}"/>
              </a:ext>
            </a:extLst>
          </p:cNvPr>
          <p:cNvSpPr txBox="1"/>
          <p:nvPr/>
        </p:nvSpPr>
        <p:spPr>
          <a:xfrm>
            <a:off x="1668302" y="1113698"/>
            <a:ext cx="6172200"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ln w="3175" cmpd="sng">
                  <a:noFill/>
                </a:ln>
                <a:solidFill>
                  <a:schemeClr val="bg1"/>
                </a:solidFill>
                <a:latin typeface="+mj-lt"/>
                <a:ea typeface="+mj-ea"/>
                <a:cs typeface="+mj-cs"/>
              </a:rPr>
              <a:t>                               WRITING FLUENCY</a:t>
            </a:r>
          </a:p>
        </p:txBody>
      </p:sp>
      <p:sp>
        <p:nvSpPr>
          <p:cNvPr id="4" name="TextBox 3">
            <a:extLst>
              <a:ext uri="{FF2B5EF4-FFF2-40B4-BE49-F238E27FC236}">
                <a16:creationId xmlns:a16="http://schemas.microsoft.com/office/drawing/2014/main" id="{D5B730C6-1819-4F63-8C1A-01268D2359E7}"/>
              </a:ext>
            </a:extLst>
          </p:cNvPr>
          <p:cNvSpPr txBox="1"/>
          <p:nvPr/>
        </p:nvSpPr>
        <p:spPr>
          <a:xfrm>
            <a:off x="6425245" y="6171377"/>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teachinginadigitalworld.blogspot.com/2013/08/creating-my-own-stock-photos-and.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2" name="Audio 1">
            <a:hlinkClick r:id="" action="ppaction://media"/>
            <a:extLst>
              <a:ext uri="{FF2B5EF4-FFF2-40B4-BE49-F238E27FC236}">
                <a16:creationId xmlns:a16="http://schemas.microsoft.com/office/drawing/2014/main" id="{1F6F058B-B99D-4395-899C-5EBD49E7B85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0010819"/>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C9233-74C2-409F-819A-9E1CCCB5ED2A}"/>
              </a:ext>
            </a:extLst>
          </p:cNvPr>
          <p:cNvPicPr>
            <a:picLocks noChangeAspect="1"/>
          </p:cNvPicPr>
          <p:nvPr/>
        </p:nvPicPr>
        <p:blipFill>
          <a:blip r:embed="rId5"/>
          <a:stretch>
            <a:fillRect/>
          </a:stretch>
        </p:blipFill>
        <p:spPr>
          <a:xfrm>
            <a:off x="2366654" y="580627"/>
            <a:ext cx="4410691" cy="5696745"/>
          </a:xfrm>
          <a:prstGeom prst="rect">
            <a:avLst/>
          </a:prstGeom>
        </p:spPr>
      </p:pic>
      <p:pic>
        <p:nvPicPr>
          <p:cNvPr id="3" name="Audio 2">
            <a:hlinkClick r:id="" action="ppaction://media"/>
            <a:extLst>
              <a:ext uri="{FF2B5EF4-FFF2-40B4-BE49-F238E27FC236}">
                <a16:creationId xmlns:a16="http://schemas.microsoft.com/office/drawing/2014/main" id="{66170CD8-5BF4-4CF9-859C-512573F68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7889904"/>
      </p:ext>
    </p:extLst>
  </p:cSld>
  <p:clrMapOvr>
    <a:masterClrMapping/>
  </p:clrMapOvr>
  <mc:AlternateContent xmlns:mc="http://schemas.openxmlformats.org/markup-compatibility/2006" xmlns:p14="http://schemas.microsoft.com/office/powerpoint/2010/main">
    <mc:Choice Requires="p14">
      <p:transition spd="slow" p14:dur="2000" advTm="32982"/>
    </mc:Choice>
    <mc:Fallback xmlns="">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0" name="Picture 19">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id="{6EFFA319-77F0-44D6-9630-2C8409B6A8A0}"/>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dirty="0">
                <a:ln w="3175" cmpd="sng">
                  <a:noFill/>
                </a:ln>
                <a:solidFill>
                  <a:srgbClr val="262626"/>
                </a:solidFill>
                <a:latin typeface="+mj-lt"/>
                <a:ea typeface="+mj-ea"/>
                <a:cs typeface="+mj-cs"/>
              </a:rPr>
              <a:t>WRITING FLUENCY</a:t>
            </a:r>
          </a:p>
        </p:txBody>
      </p:sp>
      <p:sp>
        <p:nvSpPr>
          <p:cNvPr id="25" name="Rectangle 24">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F9B77B-ED7A-4F16-925B-92415F72A3AF}"/>
              </a:ext>
            </a:extLst>
          </p:cNvPr>
          <p:cNvPicPr>
            <a:picLocks noChangeAspect="1"/>
          </p:cNvPicPr>
          <p:nvPr/>
        </p:nvPicPr>
        <p:blipFill>
          <a:blip r:embed="rId10"/>
          <a:stretch>
            <a:fillRect/>
          </a:stretch>
        </p:blipFill>
        <p:spPr>
          <a:xfrm>
            <a:off x="1059512" y="1891234"/>
            <a:ext cx="7029748" cy="1493821"/>
          </a:xfrm>
          <a:prstGeom prst="rect">
            <a:avLst/>
          </a:prstGeom>
        </p:spPr>
      </p:pic>
      <p:cxnSp>
        <p:nvCxnSpPr>
          <p:cNvPr id="27" name="Straight Connector 26">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E6053D23-FD48-4F9B-A1B6-1D5A1BE709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3210885"/>
      </p:ext>
    </p:extLst>
  </p:cSld>
  <p:clrMapOvr>
    <a:masterClrMapping/>
  </p:clrMapOvr>
  <mc:AlternateContent xmlns:mc="http://schemas.openxmlformats.org/markup-compatibility/2006" xmlns:p14="http://schemas.microsoft.com/office/powerpoint/2010/main">
    <mc:Choice Requires="p14">
      <p:transition spd="slow" p14:dur="2000" advTm="43802"/>
    </mc:Choice>
    <mc:Fallback xmlns="">
      <p:transition spd="slow" advTm="4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extBox 4">
            <a:extLst>
              <a:ext uri="{FF2B5EF4-FFF2-40B4-BE49-F238E27FC236}">
                <a16:creationId xmlns:a16="http://schemas.microsoft.com/office/drawing/2014/main" id="{336B39BE-E241-4159-AFD5-F9F50346177B}"/>
              </a:ext>
            </a:extLst>
          </p:cNvPr>
          <p:cNvSpPr txBox="1"/>
          <p:nvPr/>
        </p:nvSpPr>
        <p:spPr>
          <a:xfrm>
            <a:off x="4915327" y="1041401"/>
            <a:ext cx="3403895"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a:ln w="3175" cmpd="sng">
                  <a:noFill/>
                </a:ln>
                <a:solidFill>
                  <a:srgbClr val="262626"/>
                </a:solidFill>
                <a:latin typeface="+mj-lt"/>
                <a:ea typeface="+mj-ea"/>
                <a:cs typeface="+mj-cs"/>
              </a:rPr>
              <a:t>                      SILENT READING FLUENCY</a:t>
            </a:r>
          </a:p>
        </p:txBody>
      </p:sp>
      <p:sp>
        <p:nvSpPr>
          <p:cNvPr id="26" name="Rectangle 25">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window&#10;&#10;Description automatically generated">
            <a:extLst>
              <a:ext uri="{FF2B5EF4-FFF2-40B4-BE49-F238E27FC236}">
                <a16:creationId xmlns:a16="http://schemas.microsoft.com/office/drawing/2014/main" id="{9735AF42-2066-4922-916F-8028A7E0A02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59512" y="1493570"/>
            <a:ext cx="3261694" cy="3692056"/>
          </a:xfrm>
          <a:prstGeom prst="rect">
            <a:avLst/>
          </a:prstGeom>
        </p:spPr>
      </p:pic>
      <p:cxnSp>
        <p:nvCxnSpPr>
          <p:cNvPr id="28" name="Straight Connector 27">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282D046-B4B2-4102-BE16-2A85FAAC0191}"/>
              </a:ext>
            </a:extLst>
          </p:cNvPr>
          <p:cNvSpPr txBox="1"/>
          <p:nvPr/>
        </p:nvSpPr>
        <p:spPr>
          <a:xfrm>
            <a:off x="1794553" y="4985571"/>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outhjerusalem.com/2008/11/save-a-writer-buy-a-boo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2" name="Audio 1">
            <a:hlinkClick r:id="" action="ppaction://media"/>
            <a:extLst>
              <a:ext uri="{FF2B5EF4-FFF2-40B4-BE49-F238E27FC236}">
                <a16:creationId xmlns:a16="http://schemas.microsoft.com/office/drawing/2014/main" id="{0B11F5CE-8037-480A-B018-264F3851336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9174114"/>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CCD4A-B07F-404E-AABA-7709F4CD7DB4}"/>
              </a:ext>
            </a:extLst>
          </p:cNvPr>
          <p:cNvPicPr>
            <a:picLocks noChangeAspect="1"/>
          </p:cNvPicPr>
          <p:nvPr/>
        </p:nvPicPr>
        <p:blipFill>
          <a:blip r:embed="rId5"/>
          <a:stretch>
            <a:fillRect/>
          </a:stretch>
        </p:blipFill>
        <p:spPr>
          <a:xfrm>
            <a:off x="2342839" y="575864"/>
            <a:ext cx="4458322" cy="4882399"/>
          </a:xfrm>
          <a:prstGeom prst="rect">
            <a:avLst/>
          </a:prstGeom>
        </p:spPr>
      </p:pic>
      <p:sp>
        <p:nvSpPr>
          <p:cNvPr id="3" name="TextBox 2">
            <a:extLst>
              <a:ext uri="{FF2B5EF4-FFF2-40B4-BE49-F238E27FC236}">
                <a16:creationId xmlns:a16="http://schemas.microsoft.com/office/drawing/2014/main" id="{741E130F-9C39-4C80-9561-866B11C8E8F1}"/>
              </a:ext>
            </a:extLst>
          </p:cNvPr>
          <p:cNvSpPr txBox="1"/>
          <p:nvPr/>
        </p:nvSpPr>
        <p:spPr>
          <a:xfrm>
            <a:off x="2658794" y="5458264"/>
            <a:ext cx="4670474" cy="369332"/>
          </a:xfrm>
          <a:prstGeom prst="rect">
            <a:avLst/>
          </a:prstGeom>
          <a:noFill/>
        </p:spPr>
        <p:txBody>
          <a:bodyPr wrap="square" rtlCol="0">
            <a:spAutoFit/>
          </a:bodyPr>
          <a:lstStyle/>
          <a:p>
            <a:r>
              <a:rPr lang="en-US" dirty="0"/>
              <a:t>   SILENT READING FLUENCY</a:t>
            </a:r>
          </a:p>
        </p:txBody>
      </p:sp>
      <p:sp>
        <p:nvSpPr>
          <p:cNvPr id="4" name="Arrow: Left 3">
            <a:extLst>
              <a:ext uri="{FF2B5EF4-FFF2-40B4-BE49-F238E27FC236}">
                <a16:creationId xmlns:a16="http://schemas.microsoft.com/office/drawing/2014/main" id="{BABB4361-3343-4CE4-BBE6-D9CEA7AEDB93}"/>
              </a:ext>
            </a:extLst>
          </p:cNvPr>
          <p:cNvSpPr/>
          <p:nvPr/>
        </p:nvSpPr>
        <p:spPr>
          <a:xfrm>
            <a:off x="3585990" y="788088"/>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Left 5">
            <a:extLst>
              <a:ext uri="{FF2B5EF4-FFF2-40B4-BE49-F238E27FC236}">
                <a16:creationId xmlns:a16="http://schemas.microsoft.com/office/drawing/2014/main" id="{B7E2C1A9-B9E1-44DF-B3DF-0037E2919A0D}"/>
              </a:ext>
            </a:extLst>
          </p:cNvPr>
          <p:cNvSpPr/>
          <p:nvPr/>
        </p:nvSpPr>
        <p:spPr>
          <a:xfrm>
            <a:off x="3585990" y="1575978"/>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Audio 6">
            <a:hlinkClick r:id="" action="ppaction://media"/>
            <a:extLst>
              <a:ext uri="{FF2B5EF4-FFF2-40B4-BE49-F238E27FC236}">
                <a16:creationId xmlns:a16="http://schemas.microsoft.com/office/drawing/2014/main" id="{63A248B8-22AB-4383-8081-97E1E51DDE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6367577"/>
      </p:ext>
    </p:extLst>
  </p:cSld>
  <p:clrMapOvr>
    <a:masterClrMapping/>
  </p:clrMapOvr>
  <mc:AlternateContent xmlns:mc="http://schemas.openxmlformats.org/markup-compatibility/2006" xmlns:p14="http://schemas.microsoft.com/office/powerpoint/2010/main">
    <mc:Choice Requires="p14">
      <p:transition spd="slow" p14:dur="2000" advTm="37334"/>
    </mc:Choice>
    <mc:Fallback xmlns="">
      <p:transition spd="slow" advTm="3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C8050BEDF0B409A8FE9FD67F767D2" ma:contentTypeVersion="33" ma:contentTypeDescription="Create a new document." ma:contentTypeScope="" ma:versionID="a3d96689b144f932aa27826dba06cc5b">
  <xsd:schema xmlns:xsd="http://www.w3.org/2001/XMLSchema" xmlns:xs="http://www.w3.org/2001/XMLSchema" xmlns:p="http://schemas.microsoft.com/office/2006/metadata/properties" xmlns:ns3="ec89d4d9-1a9a-4735-bfa8-35012edd4430" xmlns:ns4="ca1b6fec-5ace-4876-b1a6-b69be5f484bc" targetNamespace="http://schemas.microsoft.com/office/2006/metadata/properties" ma:root="true" ma:fieldsID="3099ed5a843bd0ec279202e96ba4b3b0" ns3:_="" ns4:_="">
    <xsd:import namespace="ec89d4d9-1a9a-4735-bfa8-35012edd4430"/>
    <xsd:import namespace="ca1b6fec-5ace-4876-b1a6-b69be5f484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89d4d9-1a9a-4735-bfa8-35012edd44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1b6fec-5ace-4876-b1a6-b69be5f484b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ltureName xmlns="ca1b6fec-5ace-4876-b1a6-b69be5f484bc" xsi:nil="true"/>
    <Owner xmlns="ca1b6fec-5ace-4876-b1a6-b69be5f484bc">
      <UserInfo>
        <DisplayName/>
        <AccountId xsi:nil="true"/>
        <AccountType/>
      </UserInfo>
    </Owner>
    <Distribution_Groups xmlns="ca1b6fec-5ace-4876-b1a6-b69be5f484bc" xsi:nil="true"/>
    <TeamsChannelId xmlns="ca1b6fec-5ace-4876-b1a6-b69be5f484bc" xsi:nil="true"/>
    <IsNotebookLocked xmlns="ca1b6fec-5ace-4876-b1a6-b69be5f484bc" xsi:nil="true"/>
    <NotebookType xmlns="ca1b6fec-5ace-4876-b1a6-b69be5f484bc" xsi:nil="true"/>
    <FolderType xmlns="ca1b6fec-5ace-4876-b1a6-b69be5f484bc" xsi:nil="true"/>
    <Has_Teacher_Only_SectionGroup xmlns="ca1b6fec-5ace-4876-b1a6-b69be5f484bc" xsi:nil="true"/>
    <Is_Collaboration_Space_Locked xmlns="ca1b6fec-5ace-4876-b1a6-b69be5f484bc" xsi:nil="true"/>
    <Teachers xmlns="ca1b6fec-5ace-4876-b1a6-b69be5f484bc">
      <UserInfo>
        <DisplayName/>
        <AccountId xsi:nil="true"/>
        <AccountType/>
      </UserInfo>
    </Teachers>
    <DefaultSectionNames xmlns="ca1b6fec-5ace-4876-b1a6-b69be5f484bc" xsi:nil="true"/>
    <Math_Settings xmlns="ca1b6fec-5ace-4876-b1a6-b69be5f484bc" xsi:nil="true"/>
    <Templates xmlns="ca1b6fec-5ace-4876-b1a6-b69be5f484bc" xsi:nil="true"/>
    <Self_Registration_Enabled xmlns="ca1b6fec-5ace-4876-b1a6-b69be5f484bc" xsi:nil="true"/>
    <Invited_Teachers xmlns="ca1b6fec-5ace-4876-b1a6-b69be5f484bc" xsi:nil="true"/>
    <Invited_Students xmlns="ca1b6fec-5ace-4876-b1a6-b69be5f484bc" xsi:nil="true"/>
    <Students xmlns="ca1b6fec-5ace-4876-b1a6-b69be5f484bc">
      <UserInfo>
        <DisplayName/>
        <AccountId xsi:nil="true"/>
        <AccountType/>
      </UserInfo>
    </Students>
    <Student_Groups xmlns="ca1b6fec-5ace-4876-b1a6-b69be5f484bc">
      <UserInfo>
        <DisplayName/>
        <AccountId xsi:nil="true"/>
        <AccountType/>
      </UserInfo>
    </Student_Groups>
    <AppVersion xmlns="ca1b6fec-5ace-4876-b1a6-b69be5f484bc" xsi:nil="true"/>
    <LMS_Mappings xmlns="ca1b6fec-5ace-4876-b1a6-b69be5f484bc" xsi:nil="true"/>
  </documentManagement>
</p:properties>
</file>

<file path=customXml/itemProps1.xml><?xml version="1.0" encoding="utf-8"?>
<ds:datastoreItem xmlns:ds="http://schemas.openxmlformats.org/officeDocument/2006/customXml" ds:itemID="{719CE32B-F8C2-4D9F-995B-38E08228CA2E}">
  <ds:schemaRefs>
    <ds:schemaRef ds:uri="ca1b6fec-5ace-4876-b1a6-b69be5f484bc"/>
    <ds:schemaRef ds:uri="ec89d4d9-1a9a-4735-bfa8-35012edd4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4267D0-4BFD-404E-B1F5-0665B2902CC8}">
  <ds:schemaRefs>
    <ds:schemaRef ds:uri="http://schemas.microsoft.com/sharepoint/v3/contenttype/forms"/>
  </ds:schemaRefs>
</ds:datastoreItem>
</file>

<file path=customXml/itemProps3.xml><?xml version="1.0" encoding="utf-8"?>
<ds:datastoreItem xmlns:ds="http://schemas.openxmlformats.org/officeDocument/2006/customXml" ds:itemID="{D711CFAA-A788-4928-AAC0-A6746FF6AC98}">
  <ds:schemaRefs>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schemas.microsoft.com/office/2006/documentManagement/types"/>
    <ds:schemaRef ds:uri="ca1b6fec-5ace-4876-b1a6-b69be5f484bc"/>
    <ds:schemaRef ds:uri="ec89d4d9-1a9a-4735-bfa8-35012edd443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85</TotalTime>
  <Words>1645</Words>
  <Application>Microsoft Office PowerPoint</Application>
  <PresentationFormat>On-screen Show (4:3)</PresentationFormat>
  <Paragraphs>102</Paragraphs>
  <Slides>29</Slides>
  <Notes>29</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Garamond</vt:lpstr>
      <vt:lpstr>Organic</vt:lpstr>
      <vt:lpstr> Fluency / Facility Subtests  on the KTEA 3</vt:lpstr>
      <vt:lpstr>PowerPoint Presentation</vt:lpstr>
      <vt:lpstr>KTEA-3 Record Form</vt:lpstr>
      <vt:lpstr>KTEA-3 Response Booklet</vt:lpstr>
      <vt:lpstr>PowerPoint Presentation</vt:lpstr>
      <vt:lpstr>PowerPoint Presentation</vt:lpstr>
      <vt:lpstr>PowerPoint Presentation</vt:lpstr>
      <vt:lpstr>PowerPoint Presentation</vt:lpstr>
      <vt:lpstr>PowerPoint Presentation</vt:lpstr>
      <vt:lpstr>PowerPoint Presentation</vt:lpstr>
      <vt:lpstr>Math Fluency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Fluency / Facility Subtests  on the KTEA 3</dc:title>
  <dc:creator>Lackey, Teresa</dc:creator>
  <cp:lastModifiedBy>Nelson, Kimberly</cp:lastModifiedBy>
  <cp:revision>7</cp:revision>
  <dcterms:created xsi:type="dcterms:W3CDTF">2020-10-02T17:00:01Z</dcterms:created>
  <dcterms:modified xsi:type="dcterms:W3CDTF">2020-10-06T18:32:07Z</dcterms:modified>
</cp:coreProperties>
</file>